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80" r:id="rId2"/>
    <p:sldId id="533" r:id="rId3"/>
    <p:sldId id="520" r:id="rId4"/>
    <p:sldId id="486" r:id="rId5"/>
    <p:sldId id="487" r:id="rId6"/>
    <p:sldId id="525" r:id="rId7"/>
    <p:sldId id="526" r:id="rId8"/>
    <p:sldId id="527" r:id="rId9"/>
    <p:sldId id="528" r:id="rId10"/>
    <p:sldId id="530" r:id="rId11"/>
    <p:sldId id="529" r:id="rId12"/>
    <p:sldId id="531" r:id="rId13"/>
    <p:sldId id="481" r:id="rId14"/>
    <p:sldId id="5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4" d="100"/>
          <a:sy n="104" d="100"/>
        </p:scale>
        <p:origin x="126"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BB490-1E95-4D4B-A4E9-0273F3AD90D3}"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2638D-9DF3-428C-A76D-3481921A8182}" type="slidenum">
              <a:rPr lang="en-US" smtClean="0"/>
              <a:t>‹#›</a:t>
            </a:fld>
            <a:endParaRPr lang="en-US"/>
          </a:p>
        </p:txBody>
      </p:sp>
    </p:spTree>
    <p:extLst>
      <p:ext uri="{BB962C8B-B14F-4D97-AF65-F5344CB8AC3E}">
        <p14:creationId xmlns:p14="http://schemas.microsoft.com/office/powerpoint/2010/main" val="68153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b="1" baseline="0" dirty="0" err="1">
                <a:solidFill>
                  <a:srgbClr val="000000"/>
                </a:solidFill>
              </a:rPr>
              <a:t>Guo</a:t>
            </a:r>
            <a:r>
              <a:rPr lang="en-US" b="1" baseline="0" dirty="0">
                <a:solidFill>
                  <a:srgbClr val="000000"/>
                </a:solidFill>
              </a:rPr>
              <a:t>: </a:t>
            </a:r>
            <a:r>
              <a:rPr lang="en-US" baseline="0" dirty="0">
                <a:solidFill>
                  <a:srgbClr val="000000"/>
                </a:solidFill>
              </a:rPr>
              <a:t>Geos-</a:t>
            </a:r>
            <a:r>
              <a:rPr lang="en-US" baseline="0" dirty="0" err="1">
                <a:solidFill>
                  <a:srgbClr val="000000"/>
                </a:solidFill>
              </a:rPr>
              <a:t>chem</a:t>
            </a:r>
            <a:r>
              <a:rPr lang="en-US" baseline="0" dirty="0">
                <a:solidFill>
                  <a:srgbClr val="000000"/>
                </a:solidFill>
              </a:rPr>
              <a:t>: </a:t>
            </a:r>
            <a:r>
              <a:rPr lang="en-US" sz="1200" kern="1200" dirty="0">
                <a:solidFill>
                  <a:srgbClr val="000000"/>
                </a:solidFill>
                <a:effectLst/>
                <a:latin typeface="Times New Roman" pitchFamily="16" charset="0"/>
                <a:ea typeface="MS PGothic" panose="020B0600070205080204" pitchFamily="34" charset="-128"/>
                <a:cs typeface="MS PGothic" charset="0"/>
              </a:rPr>
              <a:t>Observed and simulated summertime total surface O3 levels on O3 _top10obs_JJA days decline by 3 ppb (averaged over all regions) from 2004–2006 to 2010–2012, reflecting rising US background (+2ppb) and declining US anthropogenic O3 emissions (6 ppb) in the model. </a:t>
            </a:r>
            <a:endParaRPr lang="en-US" dirty="0"/>
          </a:p>
          <a:p>
            <a:pPr marL="0" indent="0">
              <a:buFontTx/>
              <a:buNone/>
            </a:pPr>
            <a:r>
              <a:rPr lang="en-US" baseline="0" dirty="0">
                <a:solidFill>
                  <a:srgbClr val="000000"/>
                </a:solidFill>
              </a:rPr>
              <a:t>Substantial biases. Intercontinental transport largest in West. Intercontinental transport (including methane) contributes about 2 ppb.</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err="1">
                <a:solidFill>
                  <a:srgbClr val="000000"/>
                </a:solidFill>
                <a:effectLst/>
                <a:latin typeface="Times New Roman" pitchFamily="16" charset="0"/>
                <a:ea typeface="MS PGothic" panose="020B0600070205080204" pitchFamily="34" charset="-128"/>
                <a:cs typeface="MS PGothic" charset="0"/>
              </a:rPr>
              <a:t>ith</a:t>
            </a:r>
            <a:r>
              <a:rPr lang="en-US" sz="1200" kern="1200" dirty="0">
                <a:solidFill>
                  <a:srgbClr val="000000"/>
                </a:solidFill>
                <a:effectLst/>
                <a:latin typeface="Times New Roman" pitchFamily="16" charset="0"/>
                <a:ea typeface="MS PGothic" panose="020B0600070205080204" pitchFamily="34" charset="-128"/>
                <a:cs typeface="MS PGothic" charset="0"/>
              </a:rPr>
              <a:t> our sensitivity simulations, we interpret this lack of an overall trend as a balance between rising US background O3 (by 2ppb for O3_USB from 2004– 2006 to 2010–2012 averaged over all regions) and declining US anthropogenic emissions (by 6ppb for O3_USA from 2004–2006 to 2010–2012 averaged over all regions). Ob- served and simulated summertime total surface O3 levels on O3 _top10obs_JJA days decline by 3 ppb (averaged over all regions) from 2004–2006 to 2010–2012, reflecting rising US background (+2ppb) and declining US anthropogenic O3 emissions (−6 ppb) in the model. The model attributes in- </a:t>
            </a:r>
            <a:r>
              <a:rPr lang="en-US" sz="1200" kern="1200" dirty="0" err="1">
                <a:solidFill>
                  <a:srgbClr val="000000"/>
                </a:solidFill>
                <a:effectLst/>
                <a:latin typeface="Times New Roman" pitchFamily="16" charset="0"/>
                <a:ea typeface="MS PGothic" panose="020B0600070205080204" pitchFamily="34" charset="-128"/>
                <a:cs typeface="MS PGothic" charset="0"/>
              </a:rPr>
              <a:t>terannual</a:t>
            </a:r>
            <a:r>
              <a:rPr lang="en-US" sz="1200" kern="1200" dirty="0">
                <a:solidFill>
                  <a:srgbClr val="000000"/>
                </a:solidFill>
                <a:effectLst/>
                <a:latin typeface="Times New Roman" pitchFamily="16" charset="0"/>
                <a:ea typeface="MS PGothic" panose="020B0600070205080204" pitchFamily="34" charset="-128"/>
                <a:cs typeface="MS PGothic" charset="0"/>
              </a:rPr>
              <a:t> variability in US background O3 on O3_top10obs days to natural sources, not international pollution transport. </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b="1" kern="1200" dirty="0">
                <a:solidFill>
                  <a:srgbClr val="000000"/>
                </a:solidFill>
                <a:effectLst/>
                <a:latin typeface="Times New Roman" pitchFamily="16" charset="0"/>
                <a:ea typeface="MS PGothic" panose="020B0600070205080204" pitchFamily="34" charset="-128"/>
                <a:cs typeface="MS PGothic" charset="0"/>
              </a:rPr>
              <a:t>Huang-</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Atmos</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Chem</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Phys</a:t>
            </a:r>
            <a:r>
              <a:rPr lang="es-ES_tradnl" sz="1200" b="1" kern="1200" dirty="0">
                <a:solidFill>
                  <a:srgbClr val="000000"/>
                </a:solidFill>
                <a:effectLst/>
                <a:latin typeface="Times New Roman" pitchFamily="16" charset="0"/>
                <a:ea typeface="MS PGothic" panose="020B0600070205080204" pitchFamily="34" charset="-128"/>
                <a:cs typeface="MS PGothic" charset="0"/>
              </a:rPr>
              <a:t>., 17, 5721–5750, 2017 </a:t>
            </a:r>
            <a:endParaRPr lang="en-US" sz="1200" b="1" kern="1200" baseline="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In May/June, sensitivity to 20 % EAS is between 0.24 and 0.36 ppb. The sensitivity of STEM to EAS is 8 % lower than from global models. Sensitive to the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NOx</a:t>
            </a:r>
            <a:r>
              <a:rPr lang="en-US" sz="1200" kern="1200" baseline="0" dirty="0">
                <a:solidFill>
                  <a:srgbClr val="000000"/>
                </a:solidFill>
                <a:effectLst/>
                <a:latin typeface="Times New Roman" pitchFamily="16" charset="0"/>
                <a:ea typeface="MS PGothic" panose="020B0600070205080204" pitchFamily="34" charset="-128"/>
                <a:cs typeface="MS PGothic" charset="0"/>
              </a:rPr>
              <a:t> emissions in Asia.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NA sensitivities to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NOx</a:t>
            </a:r>
            <a:r>
              <a:rPr lang="en-US" sz="1200" kern="1200" baseline="0" dirty="0">
                <a:solidFill>
                  <a:srgbClr val="000000"/>
                </a:solidFill>
                <a:effectLst/>
                <a:latin typeface="Times New Roman" pitchFamily="16" charset="0"/>
                <a:ea typeface="MS PGothic" panose="020B0600070205080204" pitchFamily="34" charset="-128"/>
                <a:cs typeface="MS PGothic" charset="0"/>
              </a:rPr>
              <a:t> were higher than in HTAP1- s</a:t>
            </a:r>
            <a:r>
              <a:rPr lang="en-US" sz="1200" kern="1200" dirty="0">
                <a:solidFill>
                  <a:srgbClr val="000000"/>
                </a:solidFill>
                <a:effectLst/>
                <a:latin typeface="Times New Roman" pitchFamily="16" charset="0"/>
                <a:ea typeface="MS PGothic" panose="020B0600070205080204" pitchFamily="34" charset="-128"/>
                <a:cs typeface="MS PGothic" charset="0"/>
              </a:rPr>
              <a:t>tronger trans-Pacific transport in spring 2010 following an El </a:t>
            </a:r>
            <a:r>
              <a:rPr lang="en-US" sz="1200" kern="1200" dirty="0" err="1">
                <a:solidFill>
                  <a:srgbClr val="000000"/>
                </a:solidFill>
                <a:effectLst/>
                <a:latin typeface="Times New Roman" pitchFamily="16" charset="0"/>
                <a:ea typeface="MS PGothic" panose="020B0600070205080204" pitchFamily="34" charset="-128"/>
                <a:cs typeface="MS PGothic" charset="0"/>
              </a:rPr>
              <a:t>Niño</a:t>
            </a:r>
            <a:r>
              <a:rPr lang="en-US" sz="1200" kern="1200" dirty="0">
                <a:solidFill>
                  <a:srgbClr val="000000"/>
                </a:solidFill>
                <a:effectLst/>
                <a:latin typeface="Times New Roman" pitchFamily="16" charset="0"/>
                <a:ea typeface="MS PGothic" panose="020B0600070205080204" pitchFamily="34" charset="-128"/>
                <a:cs typeface="MS PGothic" charset="0"/>
              </a:rPr>
              <a:t> event.</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dirty="0">
                <a:solidFill>
                  <a:srgbClr val="000000"/>
                </a:solidFill>
                <a:effectLst/>
                <a:latin typeface="Times New Roman" pitchFamily="16" charset="0"/>
                <a:ea typeface="MS PGothic" panose="020B0600070205080204" pitchFamily="34" charset="-128"/>
                <a:cs typeface="MS PGothic" charset="0"/>
              </a:rPr>
              <a:t>The GEOS-</a:t>
            </a:r>
            <a:r>
              <a:rPr lang="en-US" sz="1200" kern="1200" dirty="0" err="1">
                <a:solidFill>
                  <a:srgbClr val="000000"/>
                </a:solidFill>
                <a:effectLst/>
                <a:latin typeface="Times New Roman" pitchFamily="16" charset="0"/>
                <a:ea typeface="MS PGothic" panose="020B0600070205080204" pitchFamily="34" charset="-128"/>
                <a:cs typeface="MS PGothic" charset="0"/>
              </a:rPr>
              <a:t>Chem</a:t>
            </a:r>
            <a:r>
              <a:rPr lang="en-US" sz="1200" kern="1200" dirty="0">
                <a:solidFill>
                  <a:srgbClr val="000000"/>
                </a:solidFill>
                <a:effectLst/>
                <a:latin typeface="Times New Roman" pitchFamily="16" charset="0"/>
                <a:ea typeface="MS PGothic" panose="020B0600070205080204" pitchFamily="34" charset="-128"/>
                <a:cs typeface="MS PGothic" charset="0"/>
              </a:rPr>
              <a:t> O3 sensitivities in 2010 were also higher than the 2008–2009.</a:t>
            </a:r>
            <a:r>
              <a:rPr lang="en-US" sz="1200" kern="1200" baseline="0" dirty="0">
                <a:solidFill>
                  <a:srgbClr val="000000"/>
                </a:solidFill>
                <a:effectLst/>
                <a:latin typeface="Times New Roman" pitchFamily="16" charset="0"/>
                <a:ea typeface="MS PGothic" panose="020B0600070205080204" pitchFamily="34" charset="-128"/>
                <a:cs typeface="MS PGothic" charset="0"/>
              </a:rPr>
              <a:t> Errors in ozone due to 20 to 100 scaling in the order of 10 %.</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b="1" kern="1200" dirty="0" err="1">
                <a:solidFill>
                  <a:srgbClr val="000000"/>
                </a:solidFill>
                <a:effectLst/>
                <a:latin typeface="Times New Roman" pitchFamily="16" charset="0"/>
                <a:ea typeface="MS PGothic" panose="020B0600070205080204" pitchFamily="34" charset="-128"/>
                <a:cs typeface="MS PGothic" charset="0"/>
              </a:rPr>
              <a:t>Hogrefe</a:t>
            </a:r>
            <a:r>
              <a:rPr lang="en-US" sz="1200" b="1" kern="1200" dirty="0">
                <a:solidFill>
                  <a:srgbClr val="000000"/>
                </a:solidFill>
                <a:effectLst/>
                <a:latin typeface="Times New Roman" pitchFamily="16" charset="0"/>
                <a:ea typeface="MS PGothic" panose="020B0600070205080204" pitchFamily="34" charset="-128"/>
                <a:cs typeface="MS PGothic" charset="0"/>
              </a:rPr>
              <a:t>: </a:t>
            </a:r>
          </a:p>
          <a:p>
            <a:pPr marL="0" marR="0" lvl="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4 models were used for BC over north</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america</a:t>
            </a:r>
            <a:r>
              <a:rPr lang="en-US" sz="1200" kern="1200" baseline="0" dirty="0">
                <a:solidFill>
                  <a:srgbClr val="000000"/>
                </a:solidFill>
                <a:effectLst/>
                <a:latin typeface="Times New Roman" pitchFamily="16" charset="0"/>
                <a:ea typeface="MS PGothic" panose="020B0600070205080204" pitchFamily="34" charset="-128"/>
                <a:cs typeface="MS PGothic" charset="0"/>
              </a:rPr>
              <a:t>, strongly influences the upper tropospheric ozone, and then it depends</a:t>
            </a:r>
            <a:endParaRPr lang="en-US" sz="1200" kern="1200" dirty="0">
              <a:solidFill>
                <a:srgbClr val="000000"/>
              </a:solidFill>
              <a:effectLst/>
              <a:latin typeface="Times New Roman" pitchFamily="16" charset="0"/>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Liu (2017)</a:t>
            </a:r>
            <a:r>
              <a:rPr lang="fr-FR" dirty="0" err="1"/>
              <a:t>https</a:t>
            </a:r>
            <a:r>
              <a:rPr lang="fr-FR" dirty="0"/>
              <a:t>://</a:t>
            </a:r>
            <a:r>
              <a:rPr lang="fr-FR" dirty="0" err="1"/>
              <a:t>doi.org</a:t>
            </a:r>
            <a:r>
              <a:rPr lang="fr-FR" dirty="0"/>
              <a:t>/10.5194/acp-2018-106 </a:t>
            </a:r>
            <a:r>
              <a:rPr lang="fr-FR" dirty="0" err="1"/>
              <a:t>used</a:t>
            </a:r>
            <a:r>
              <a:rPr lang="fr-FR" dirty="0"/>
              <a:t> 4 </a:t>
            </a:r>
            <a:r>
              <a:rPr lang="fr-FR" dirty="0" err="1"/>
              <a:t>different</a:t>
            </a:r>
            <a:r>
              <a:rPr lang="fr-FR" dirty="0"/>
              <a:t> </a:t>
            </a:r>
            <a:r>
              <a:rPr lang="fr-FR" dirty="0" err="1"/>
              <a:t>regional</a:t>
            </a:r>
            <a:r>
              <a:rPr lang="fr-FR" dirty="0"/>
              <a:t> </a:t>
            </a:r>
            <a:r>
              <a:rPr lang="fr-FR" dirty="0" err="1"/>
              <a:t>models</a:t>
            </a:r>
            <a:r>
              <a:rPr lang="fr-FR" baseline="0" dirty="0"/>
              <a:t> </a:t>
            </a:r>
            <a:r>
              <a:rPr lang="fr-FR" baseline="0" dirty="0" err="1"/>
              <a:t>with</a:t>
            </a:r>
            <a:r>
              <a:rPr lang="fr-FR" baseline="0" dirty="0"/>
              <a:t> the </a:t>
            </a:r>
            <a:r>
              <a:rPr lang="fr-FR" baseline="0" dirty="0" err="1"/>
              <a:t>same</a:t>
            </a:r>
            <a:r>
              <a:rPr lang="fr-FR" baseline="0" dirty="0"/>
              <a:t> BC and passive </a:t>
            </a:r>
            <a:r>
              <a:rPr lang="fr-FR" baseline="0" dirty="0" err="1"/>
              <a:t>tracers</a:t>
            </a:r>
            <a:r>
              <a:rPr lang="fr-FR" baseline="0" dirty="0"/>
              <a:t>.</a:t>
            </a:r>
            <a:r>
              <a:rPr lang="en-US" sz="1200" kern="1200" dirty="0">
                <a:solidFill>
                  <a:srgbClr val="000000"/>
                </a:solidFill>
                <a:effectLst/>
                <a:latin typeface="Times New Roman" pitchFamily="16" charset="0"/>
                <a:ea typeface="MS PGothic" panose="020B0600070205080204" pitchFamily="34" charset="-128"/>
                <a:cs typeface="MS PGothic" charset="0"/>
              </a:rPr>
              <a:t> Differences in vertical mixing between different regional models are the key driver for different simulated impacts of boundary condition tracers</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err="1">
                <a:solidFill>
                  <a:srgbClr val="000000"/>
                </a:solidFill>
                <a:effectLst/>
                <a:latin typeface="Times New Roman" pitchFamily="16" charset="0"/>
                <a:ea typeface="MS PGothic" panose="020B0600070205080204" pitchFamily="34" charset="-128"/>
                <a:cs typeface="MS PGothic" charset="0"/>
              </a:rPr>
              <a:t>Nopmongcol</a:t>
            </a:r>
            <a:r>
              <a:rPr lang="en-US"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Atmos</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Chem</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Phys</a:t>
            </a:r>
            <a:r>
              <a:rPr lang="es-ES_tradnl" sz="1200" b="1" kern="1200" dirty="0">
                <a:solidFill>
                  <a:srgbClr val="000000"/>
                </a:solidFill>
                <a:effectLst/>
                <a:latin typeface="Times New Roman" pitchFamily="16" charset="0"/>
                <a:ea typeface="MS PGothic" panose="020B0600070205080204" pitchFamily="34" charset="-128"/>
                <a:cs typeface="MS PGothic" charset="0"/>
              </a:rPr>
              <a:t>., 17, 9931–9943, 2017 </a:t>
            </a:r>
            <a:endParaRPr lang="en-US" b="1" dirty="0"/>
          </a:p>
          <a:p>
            <a:r>
              <a:rPr lang="en-US" sz="1200" kern="1200" dirty="0">
                <a:solidFill>
                  <a:srgbClr val="000000"/>
                </a:solidFill>
                <a:effectLst/>
                <a:latin typeface="Times New Roman" pitchFamily="16" charset="0"/>
                <a:ea typeface="MS PGothic" panose="020B0600070205080204" pitchFamily="34" charset="-128"/>
                <a:cs typeface="MS PGothic" charset="0"/>
              </a:rPr>
              <a:t>A sensitivity simulation with reduced BC O3 in response to 20 % lower </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dirty="0">
                <a:solidFill>
                  <a:srgbClr val="000000"/>
                </a:solidFill>
                <a:effectLst/>
                <a:latin typeface="Times New Roman" pitchFamily="16" charset="0"/>
                <a:ea typeface="MS PGothic" panose="020B0600070205080204" pitchFamily="34" charset="-128"/>
                <a:cs typeface="MS PGothic" charset="0"/>
              </a:rPr>
              <a:t>emissions in Asia found a near-linear relationship between the BC O3 changes and surface O3 changes in the western US in all seasons and across the US in fall and winter. However, the surface O3 decreases are small: below 1 ppb in spring and below 0.5 ppb in other seasons. </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MDA8 seasonal average daily maximum 8 h averages,</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s-ES_tradnl" sz="1200" b="1" kern="1200" dirty="0" err="1">
                <a:solidFill>
                  <a:srgbClr val="000000"/>
                </a:solidFill>
                <a:effectLst/>
                <a:latin typeface="Times New Roman" pitchFamily="16" charset="0"/>
                <a:ea typeface="MS PGothic" panose="020B0600070205080204" pitchFamily="34" charset="-128"/>
                <a:cs typeface="MS PGothic" charset="0"/>
              </a:rPr>
              <a:t>Atmos</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Chem</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Phys</a:t>
            </a:r>
            <a:r>
              <a:rPr lang="es-ES_tradnl" sz="1200" b="1" kern="1200" dirty="0">
                <a:solidFill>
                  <a:srgbClr val="000000"/>
                </a:solidFill>
                <a:effectLst/>
                <a:latin typeface="Times New Roman" pitchFamily="16" charset="0"/>
                <a:ea typeface="MS PGothic" panose="020B0600070205080204" pitchFamily="34" charset="-128"/>
                <a:cs typeface="MS PGothic" charset="0"/>
              </a:rPr>
              <a:t>., 18, 8929–8952, 2018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Im</a:t>
            </a:r>
            <a:r>
              <a:rPr lang="es-ES_tradnl" sz="1200" b="1" kern="1200" dirty="0">
                <a:solidFill>
                  <a:srgbClr val="000000"/>
                </a:solidFill>
                <a:effectLst/>
                <a:latin typeface="Times New Roman" pitchFamily="16" charset="0"/>
                <a:ea typeface="MS PGothic" panose="020B0600070205080204" pitchFamily="34" charset="-128"/>
                <a:cs typeface="MS PGothic" charset="0"/>
              </a:rPr>
              <a:t> et</a:t>
            </a:r>
            <a:r>
              <a:rPr lang="es-ES_tradnl" sz="1200" b="1" kern="1200" baseline="0" dirty="0">
                <a:solidFill>
                  <a:srgbClr val="000000"/>
                </a:solidFill>
                <a:effectLst/>
                <a:latin typeface="Times New Roman" pitchFamily="16" charset="0"/>
                <a:ea typeface="MS PGothic" panose="020B0600070205080204" pitchFamily="34" charset="-128"/>
                <a:cs typeface="MS PGothic" charset="0"/>
              </a:rPr>
              <a:t> al.</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20 % global emission reduction, decreases annual O</a:t>
            </a:r>
            <a:r>
              <a:rPr lang="en-US" sz="1200" kern="1200" baseline="-25000" dirty="0">
                <a:solidFill>
                  <a:srgbClr val="000000"/>
                </a:solidFill>
                <a:effectLst/>
                <a:latin typeface="Times New Roman" pitchFamily="16" charset="0"/>
                <a:ea typeface="MS PGothic" panose="020B0600070205080204" pitchFamily="34" charset="-128"/>
                <a:cs typeface="MS PGothic" charset="0"/>
              </a:rPr>
              <a:t>3</a:t>
            </a:r>
            <a:r>
              <a:rPr lang="en-US" sz="1200" kern="1200" dirty="0">
                <a:solidFill>
                  <a:srgbClr val="000000"/>
                </a:solidFill>
                <a:effectLst/>
                <a:latin typeface="Times New Roman" pitchFamily="16" charset="0"/>
                <a:ea typeface="MS PGothic" panose="020B0600070205080204" pitchFamily="34" charset="-128"/>
                <a:cs typeface="MS PGothic" charset="0"/>
              </a:rPr>
              <a:t> generally by up to ∼1% over Europe, with increases over the hot spot regions, in particular Benelux  by up to ∼6%-</a:t>
            </a:r>
            <a:r>
              <a:rPr lang="en-US" sz="1200" kern="1200" baseline="0" dirty="0">
                <a:solidFill>
                  <a:srgbClr val="000000"/>
                </a:solidFill>
                <a:effectLst/>
                <a:latin typeface="Times New Roman" pitchFamily="16" charset="0"/>
                <a:ea typeface="MS PGothic" panose="020B0600070205080204" pitchFamily="34" charset="-128"/>
                <a:cs typeface="MS PGothic" charset="0"/>
              </a:rPr>
              <a:t> but MDA8 decrease by 1 %. When globally emission are perturbed by 20 %, in Europe annual ozone goes down by -0.82 ppb; -0.22 from USA and and -0.07 from Europe</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USA ozone goes down with -1.39; - .65 from the US and -0.27 from Asia.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Europe PM2.5 goes down by -1.81 – from Europe -1.58 (US -0.04) microgram</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North America -1.52 and -1.47 from USA and -0.02 from East Asia.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baseline="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Median RERER of annual ozone 0.81 Europe and 0.77 for North America.</a:t>
            </a:r>
            <a:endParaRPr lang="es-ES_tradnl"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Median RERER of annual PM2.5 0.23 for Europe, and 0.12 for North America.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baseline="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Jonson: an average RERER of 0.89 [range 0.63-1.02] Northwest</a:t>
            </a:r>
            <a:r>
              <a:rPr lang="en-US" sz="1200" kern="1200" dirty="0">
                <a:solidFill>
                  <a:srgbClr val="000000"/>
                </a:solidFill>
                <a:effectLst/>
                <a:latin typeface="Times New Roman" pitchFamily="16" charset="0"/>
                <a:ea typeface="MS PGothic" panose="020B0600070205080204" pitchFamily="34" charset="-128"/>
                <a:cs typeface="MS PGothic" charset="0"/>
              </a:rPr>
              <a:t>1.13 ;Southwest</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dirty="0">
                <a:solidFill>
                  <a:srgbClr val="000000"/>
                </a:solidFill>
                <a:effectLst/>
                <a:latin typeface="Times New Roman" pitchFamily="16" charset="0"/>
                <a:ea typeface="MS PGothic" panose="020B0600070205080204" pitchFamily="34" charset="-128"/>
                <a:cs typeface="MS PGothic" charset="0"/>
              </a:rPr>
              <a:t>0.79 East 0.88 E. Mediterranean 0.71 </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Concentration attributions in Europe can be better</a:t>
            </a:r>
            <a:r>
              <a:rPr lang="en-US" sz="1200" kern="1200" baseline="0" dirty="0">
                <a:solidFill>
                  <a:srgbClr val="000000"/>
                </a:solidFill>
                <a:effectLst/>
                <a:latin typeface="Times New Roman" pitchFamily="16" charset="0"/>
                <a:ea typeface="MS PGothic" panose="020B0600070205080204" pitchFamily="34" charset="-128"/>
                <a:cs typeface="MS PGothic" charset="0"/>
              </a:rPr>
              <a:t> done on seasonal basis. </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Global Models suggest between 1-2 ppb responses to 20 %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emisison</a:t>
            </a:r>
            <a:r>
              <a:rPr lang="en-US" sz="1200" kern="1200" baseline="0" dirty="0">
                <a:solidFill>
                  <a:srgbClr val="000000"/>
                </a:solidFill>
                <a:effectLst/>
                <a:latin typeface="Times New Roman" pitchFamily="16" charset="0"/>
                <a:ea typeface="MS PGothic" panose="020B0600070205080204" pitchFamily="34" charset="-128"/>
                <a:cs typeface="MS PGothic" charset="0"/>
              </a:rPr>
              <a:t> reduction outside of Europe, and 0.8-1 ppb due to 20 % methane (long-term).</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indent="0">
              <a:buFontTx/>
              <a:buNone/>
            </a:pPr>
            <a:endParaRPr lang="en-US" baseline="0" dirty="0">
              <a:solidFill>
                <a:srgbClr val="000000"/>
              </a:solidFill>
            </a:endParaRPr>
          </a:p>
          <a:p>
            <a:pPr marL="171450" indent="-171450">
              <a:buFontTx/>
              <a:buChar char="-"/>
            </a:pPr>
            <a:endParaRPr lang="en-US" baseline="0" dirty="0">
              <a:solidFill>
                <a:srgbClr val="000000"/>
              </a:solidFill>
            </a:endParaRPr>
          </a:p>
          <a:p>
            <a:pPr marL="0" indent="0">
              <a:buFontTx/>
              <a:buNone/>
            </a:pPr>
            <a:endParaRPr lang="en-US" dirty="0">
              <a:solidFill>
                <a:srgbClr val="000000"/>
              </a:solidFill>
            </a:endParaRPr>
          </a:p>
          <a:p>
            <a:pPr marL="171450" indent="-171450">
              <a:buFontTx/>
              <a:buChar char="-"/>
            </a:pPr>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83DDCA0-ED73-4ACB-B7F2-FA29C9B521D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167086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b="1" baseline="0" dirty="0" err="1">
                <a:solidFill>
                  <a:srgbClr val="000000"/>
                </a:solidFill>
              </a:rPr>
              <a:t>Guo</a:t>
            </a:r>
            <a:r>
              <a:rPr lang="en-US" b="1" baseline="0" dirty="0">
                <a:solidFill>
                  <a:srgbClr val="000000"/>
                </a:solidFill>
              </a:rPr>
              <a:t>: </a:t>
            </a:r>
            <a:r>
              <a:rPr lang="en-US" baseline="0" dirty="0">
                <a:solidFill>
                  <a:srgbClr val="000000"/>
                </a:solidFill>
              </a:rPr>
              <a:t>Geos-</a:t>
            </a:r>
            <a:r>
              <a:rPr lang="en-US" baseline="0" dirty="0" err="1">
                <a:solidFill>
                  <a:srgbClr val="000000"/>
                </a:solidFill>
              </a:rPr>
              <a:t>chem</a:t>
            </a:r>
            <a:r>
              <a:rPr lang="en-US" baseline="0" dirty="0">
                <a:solidFill>
                  <a:srgbClr val="000000"/>
                </a:solidFill>
              </a:rPr>
              <a:t>: </a:t>
            </a:r>
            <a:r>
              <a:rPr lang="en-US" sz="1200" kern="1200" dirty="0">
                <a:solidFill>
                  <a:srgbClr val="000000"/>
                </a:solidFill>
                <a:effectLst/>
                <a:latin typeface="Times New Roman" pitchFamily="16" charset="0"/>
                <a:ea typeface="MS PGothic" panose="020B0600070205080204" pitchFamily="34" charset="-128"/>
                <a:cs typeface="MS PGothic" charset="0"/>
              </a:rPr>
              <a:t>Observed and simulated summertime total surface O3 levels on O3 _top10obs_JJA days decline by 3 ppb (averaged over all regions) from 2004–2006 to 2010–2012, reflecting rising US background (+2ppb) and declining US anthropogenic O3 emissions (6 ppb) in the model. </a:t>
            </a:r>
            <a:endParaRPr lang="en-US" dirty="0"/>
          </a:p>
          <a:p>
            <a:pPr marL="0" indent="0">
              <a:buFontTx/>
              <a:buNone/>
            </a:pPr>
            <a:r>
              <a:rPr lang="en-US" baseline="0" dirty="0">
                <a:solidFill>
                  <a:srgbClr val="000000"/>
                </a:solidFill>
              </a:rPr>
              <a:t>Substantial biases. Intercontinental transport largest in West. Intercontinental transport (including methane) contributes about 2 ppb.</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err="1">
                <a:solidFill>
                  <a:srgbClr val="000000"/>
                </a:solidFill>
                <a:effectLst/>
                <a:latin typeface="Times New Roman" pitchFamily="16" charset="0"/>
                <a:ea typeface="MS PGothic" panose="020B0600070205080204" pitchFamily="34" charset="-128"/>
                <a:cs typeface="MS PGothic" charset="0"/>
              </a:rPr>
              <a:t>ith</a:t>
            </a:r>
            <a:r>
              <a:rPr lang="en-US" sz="1200" kern="1200" dirty="0">
                <a:solidFill>
                  <a:srgbClr val="000000"/>
                </a:solidFill>
                <a:effectLst/>
                <a:latin typeface="Times New Roman" pitchFamily="16" charset="0"/>
                <a:ea typeface="MS PGothic" panose="020B0600070205080204" pitchFamily="34" charset="-128"/>
                <a:cs typeface="MS PGothic" charset="0"/>
              </a:rPr>
              <a:t> our sensitivity simulations, we interpret this lack of an overall trend as a balance between rising US background O3 (by 2ppb for O3_USB from 2004– 2006 to 2010–2012 averaged over all regions) and declining US anthropogenic emissions (by 6ppb for O3_USA from 2004–2006 to 2010–2012 averaged over all regions). Ob- served and simulated summertime total surface O3 levels on O3 _top10obs_JJA days decline by 3 ppb (averaged over all regions) from 2004–2006 to 2010–2012, reflecting rising US background (+2ppb) and declining US anthropogenic O3 emissions (−6 ppb) in the model. The model attributes in- </a:t>
            </a:r>
            <a:r>
              <a:rPr lang="en-US" sz="1200" kern="1200" dirty="0" err="1">
                <a:solidFill>
                  <a:srgbClr val="000000"/>
                </a:solidFill>
                <a:effectLst/>
                <a:latin typeface="Times New Roman" pitchFamily="16" charset="0"/>
                <a:ea typeface="MS PGothic" panose="020B0600070205080204" pitchFamily="34" charset="-128"/>
                <a:cs typeface="MS PGothic" charset="0"/>
              </a:rPr>
              <a:t>terannual</a:t>
            </a:r>
            <a:r>
              <a:rPr lang="en-US" sz="1200" kern="1200" dirty="0">
                <a:solidFill>
                  <a:srgbClr val="000000"/>
                </a:solidFill>
                <a:effectLst/>
                <a:latin typeface="Times New Roman" pitchFamily="16" charset="0"/>
                <a:ea typeface="MS PGothic" panose="020B0600070205080204" pitchFamily="34" charset="-128"/>
                <a:cs typeface="MS PGothic" charset="0"/>
              </a:rPr>
              <a:t> variability in US background O3 on O3_top10obs days to natural sources, not international pollution transport. </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b="1" kern="1200" dirty="0">
                <a:solidFill>
                  <a:srgbClr val="000000"/>
                </a:solidFill>
                <a:effectLst/>
                <a:latin typeface="Times New Roman" pitchFamily="16" charset="0"/>
                <a:ea typeface="MS PGothic" panose="020B0600070205080204" pitchFamily="34" charset="-128"/>
                <a:cs typeface="MS PGothic" charset="0"/>
              </a:rPr>
              <a:t>Huang-</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Atmos</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Chem</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Phys</a:t>
            </a:r>
            <a:r>
              <a:rPr lang="es-ES_tradnl" sz="1200" b="1" kern="1200" dirty="0">
                <a:solidFill>
                  <a:srgbClr val="000000"/>
                </a:solidFill>
                <a:effectLst/>
                <a:latin typeface="Times New Roman" pitchFamily="16" charset="0"/>
                <a:ea typeface="MS PGothic" panose="020B0600070205080204" pitchFamily="34" charset="-128"/>
                <a:cs typeface="MS PGothic" charset="0"/>
              </a:rPr>
              <a:t>., 17, 5721–5750, 2017 </a:t>
            </a:r>
            <a:endParaRPr lang="en-US" sz="1200" b="1" kern="1200" baseline="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In May/June, sensitivity to 20 % EAS is between 0.24 and 0.36 ppb. The sensitivity of STEM to EAS is 8 % lower than from global models. Sensitive to the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NOx</a:t>
            </a:r>
            <a:r>
              <a:rPr lang="en-US" sz="1200" kern="1200" baseline="0" dirty="0">
                <a:solidFill>
                  <a:srgbClr val="000000"/>
                </a:solidFill>
                <a:effectLst/>
                <a:latin typeface="Times New Roman" pitchFamily="16" charset="0"/>
                <a:ea typeface="MS PGothic" panose="020B0600070205080204" pitchFamily="34" charset="-128"/>
                <a:cs typeface="MS PGothic" charset="0"/>
              </a:rPr>
              <a:t> emissions in Asia.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NA sensitivities to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NOx</a:t>
            </a:r>
            <a:r>
              <a:rPr lang="en-US" sz="1200" kern="1200" baseline="0" dirty="0">
                <a:solidFill>
                  <a:srgbClr val="000000"/>
                </a:solidFill>
                <a:effectLst/>
                <a:latin typeface="Times New Roman" pitchFamily="16" charset="0"/>
                <a:ea typeface="MS PGothic" panose="020B0600070205080204" pitchFamily="34" charset="-128"/>
                <a:cs typeface="MS PGothic" charset="0"/>
              </a:rPr>
              <a:t> were higher than in HTAP1- s</a:t>
            </a:r>
            <a:r>
              <a:rPr lang="en-US" sz="1200" kern="1200" dirty="0">
                <a:solidFill>
                  <a:srgbClr val="000000"/>
                </a:solidFill>
                <a:effectLst/>
                <a:latin typeface="Times New Roman" pitchFamily="16" charset="0"/>
                <a:ea typeface="MS PGothic" panose="020B0600070205080204" pitchFamily="34" charset="-128"/>
                <a:cs typeface="MS PGothic" charset="0"/>
              </a:rPr>
              <a:t>tronger trans-Pacific transport in spring 2010 following an El </a:t>
            </a:r>
            <a:r>
              <a:rPr lang="en-US" sz="1200" kern="1200" dirty="0" err="1">
                <a:solidFill>
                  <a:srgbClr val="000000"/>
                </a:solidFill>
                <a:effectLst/>
                <a:latin typeface="Times New Roman" pitchFamily="16" charset="0"/>
                <a:ea typeface="MS PGothic" panose="020B0600070205080204" pitchFamily="34" charset="-128"/>
                <a:cs typeface="MS PGothic" charset="0"/>
              </a:rPr>
              <a:t>Niño</a:t>
            </a:r>
            <a:r>
              <a:rPr lang="en-US" sz="1200" kern="1200" dirty="0">
                <a:solidFill>
                  <a:srgbClr val="000000"/>
                </a:solidFill>
                <a:effectLst/>
                <a:latin typeface="Times New Roman" pitchFamily="16" charset="0"/>
                <a:ea typeface="MS PGothic" panose="020B0600070205080204" pitchFamily="34" charset="-128"/>
                <a:cs typeface="MS PGothic" charset="0"/>
              </a:rPr>
              <a:t> event.</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dirty="0">
                <a:solidFill>
                  <a:srgbClr val="000000"/>
                </a:solidFill>
                <a:effectLst/>
                <a:latin typeface="Times New Roman" pitchFamily="16" charset="0"/>
                <a:ea typeface="MS PGothic" panose="020B0600070205080204" pitchFamily="34" charset="-128"/>
                <a:cs typeface="MS PGothic" charset="0"/>
              </a:rPr>
              <a:t>The GEOS-</a:t>
            </a:r>
            <a:r>
              <a:rPr lang="en-US" sz="1200" kern="1200" dirty="0" err="1">
                <a:solidFill>
                  <a:srgbClr val="000000"/>
                </a:solidFill>
                <a:effectLst/>
                <a:latin typeface="Times New Roman" pitchFamily="16" charset="0"/>
                <a:ea typeface="MS PGothic" panose="020B0600070205080204" pitchFamily="34" charset="-128"/>
                <a:cs typeface="MS PGothic" charset="0"/>
              </a:rPr>
              <a:t>Chem</a:t>
            </a:r>
            <a:r>
              <a:rPr lang="en-US" sz="1200" kern="1200" dirty="0">
                <a:solidFill>
                  <a:srgbClr val="000000"/>
                </a:solidFill>
                <a:effectLst/>
                <a:latin typeface="Times New Roman" pitchFamily="16" charset="0"/>
                <a:ea typeface="MS PGothic" panose="020B0600070205080204" pitchFamily="34" charset="-128"/>
                <a:cs typeface="MS PGothic" charset="0"/>
              </a:rPr>
              <a:t> O3 sensitivities in 2010 were also higher than the 2008–2009.</a:t>
            </a:r>
            <a:r>
              <a:rPr lang="en-US" sz="1200" kern="1200" baseline="0" dirty="0">
                <a:solidFill>
                  <a:srgbClr val="000000"/>
                </a:solidFill>
                <a:effectLst/>
                <a:latin typeface="Times New Roman" pitchFamily="16" charset="0"/>
                <a:ea typeface="MS PGothic" panose="020B0600070205080204" pitchFamily="34" charset="-128"/>
                <a:cs typeface="MS PGothic" charset="0"/>
              </a:rPr>
              <a:t> Errors in ozone due to 20 to 100 scaling in the order of 10 %.</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b="1" kern="1200" dirty="0" err="1">
                <a:solidFill>
                  <a:srgbClr val="000000"/>
                </a:solidFill>
                <a:effectLst/>
                <a:latin typeface="Times New Roman" pitchFamily="16" charset="0"/>
                <a:ea typeface="MS PGothic" panose="020B0600070205080204" pitchFamily="34" charset="-128"/>
                <a:cs typeface="MS PGothic" charset="0"/>
              </a:rPr>
              <a:t>Hogrefe</a:t>
            </a:r>
            <a:r>
              <a:rPr lang="en-US" sz="1200" b="1" kern="1200" dirty="0">
                <a:solidFill>
                  <a:srgbClr val="000000"/>
                </a:solidFill>
                <a:effectLst/>
                <a:latin typeface="Times New Roman" pitchFamily="16" charset="0"/>
                <a:ea typeface="MS PGothic" panose="020B0600070205080204" pitchFamily="34" charset="-128"/>
                <a:cs typeface="MS PGothic" charset="0"/>
              </a:rPr>
              <a:t>: </a:t>
            </a:r>
          </a:p>
          <a:p>
            <a:pPr marL="0" marR="0" lvl="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4 models were used for BC over north</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america</a:t>
            </a:r>
            <a:r>
              <a:rPr lang="en-US" sz="1200" kern="1200" baseline="0" dirty="0">
                <a:solidFill>
                  <a:srgbClr val="000000"/>
                </a:solidFill>
                <a:effectLst/>
                <a:latin typeface="Times New Roman" pitchFamily="16" charset="0"/>
                <a:ea typeface="MS PGothic" panose="020B0600070205080204" pitchFamily="34" charset="-128"/>
                <a:cs typeface="MS PGothic" charset="0"/>
              </a:rPr>
              <a:t>, strongly influences the upper tropospheric ozone, and then it depends</a:t>
            </a:r>
            <a:endParaRPr lang="en-US" sz="1200" kern="1200" dirty="0">
              <a:solidFill>
                <a:srgbClr val="000000"/>
              </a:solidFill>
              <a:effectLst/>
              <a:latin typeface="Times New Roman" pitchFamily="16" charset="0"/>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Liu (2017)</a:t>
            </a:r>
            <a:r>
              <a:rPr lang="fr-FR" dirty="0" err="1"/>
              <a:t>https</a:t>
            </a:r>
            <a:r>
              <a:rPr lang="fr-FR" dirty="0"/>
              <a:t>://</a:t>
            </a:r>
            <a:r>
              <a:rPr lang="fr-FR" dirty="0" err="1"/>
              <a:t>doi.org</a:t>
            </a:r>
            <a:r>
              <a:rPr lang="fr-FR" dirty="0"/>
              <a:t>/10.5194/acp-2018-106 </a:t>
            </a:r>
            <a:r>
              <a:rPr lang="fr-FR" dirty="0" err="1"/>
              <a:t>used</a:t>
            </a:r>
            <a:r>
              <a:rPr lang="fr-FR" dirty="0"/>
              <a:t> 4 </a:t>
            </a:r>
            <a:r>
              <a:rPr lang="fr-FR" dirty="0" err="1"/>
              <a:t>different</a:t>
            </a:r>
            <a:r>
              <a:rPr lang="fr-FR" dirty="0"/>
              <a:t> </a:t>
            </a:r>
            <a:r>
              <a:rPr lang="fr-FR" dirty="0" err="1"/>
              <a:t>regional</a:t>
            </a:r>
            <a:r>
              <a:rPr lang="fr-FR" dirty="0"/>
              <a:t> </a:t>
            </a:r>
            <a:r>
              <a:rPr lang="fr-FR" dirty="0" err="1"/>
              <a:t>models</a:t>
            </a:r>
            <a:r>
              <a:rPr lang="fr-FR" baseline="0" dirty="0"/>
              <a:t> </a:t>
            </a:r>
            <a:r>
              <a:rPr lang="fr-FR" baseline="0" dirty="0" err="1"/>
              <a:t>with</a:t>
            </a:r>
            <a:r>
              <a:rPr lang="fr-FR" baseline="0" dirty="0"/>
              <a:t> the </a:t>
            </a:r>
            <a:r>
              <a:rPr lang="fr-FR" baseline="0" dirty="0" err="1"/>
              <a:t>same</a:t>
            </a:r>
            <a:r>
              <a:rPr lang="fr-FR" baseline="0" dirty="0"/>
              <a:t> BC and passive </a:t>
            </a:r>
            <a:r>
              <a:rPr lang="fr-FR" baseline="0" dirty="0" err="1"/>
              <a:t>tracers</a:t>
            </a:r>
            <a:r>
              <a:rPr lang="fr-FR" baseline="0" dirty="0"/>
              <a:t>.</a:t>
            </a:r>
            <a:r>
              <a:rPr lang="en-US" sz="1200" kern="1200" dirty="0">
                <a:solidFill>
                  <a:srgbClr val="000000"/>
                </a:solidFill>
                <a:effectLst/>
                <a:latin typeface="Times New Roman" pitchFamily="16" charset="0"/>
                <a:ea typeface="MS PGothic" panose="020B0600070205080204" pitchFamily="34" charset="-128"/>
                <a:cs typeface="MS PGothic" charset="0"/>
              </a:rPr>
              <a:t> Differences in vertical mixing between different regional models are the key driver for different simulated impacts of boundary condition tracers</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kern="1200" dirty="0" err="1">
                <a:solidFill>
                  <a:srgbClr val="000000"/>
                </a:solidFill>
                <a:effectLst/>
                <a:latin typeface="Times New Roman" pitchFamily="16" charset="0"/>
                <a:ea typeface="MS PGothic" panose="020B0600070205080204" pitchFamily="34" charset="-128"/>
                <a:cs typeface="MS PGothic" charset="0"/>
              </a:rPr>
              <a:t>Nopmongcol</a:t>
            </a:r>
            <a:r>
              <a:rPr lang="en-US"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Atmos</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Chem</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Phys</a:t>
            </a:r>
            <a:r>
              <a:rPr lang="es-ES_tradnl" sz="1200" b="1" kern="1200" dirty="0">
                <a:solidFill>
                  <a:srgbClr val="000000"/>
                </a:solidFill>
                <a:effectLst/>
                <a:latin typeface="Times New Roman" pitchFamily="16" charset="0"/>
                <a:ea typeface="MS PGothic" panose="020B0600070205080204" pitchFamily="34" charset="-128"/>
                <a:cs typeface="MS PGothic" charset="0"/>
              </a:rPr>
              <a:t>., 17, 9931–9943, 2017 </a:t>
            </a:r>
            <a:endParaRPr lang="en-US" b="1" dirty="0"/>
          </a:p>
          <a:p>
            <a:r>
              <a:rPr lang="en-US" sz="1200" kern="1200" dirty="0">
                <a:solidFill>
                  <a:srgbClr val="000000"/>
                </a:solidFill>
                <a:effectLst/>
                <a:latin typeface="Times New Roman" pitchFamily="16" charset="0"/>
                <a:ea typeface="MS PGothic" panose="020B0600070205080204" pitchFamily="34" charset="-128"/>
                <a:cs typeface="MS PGothic" charset="0"/>
              </a:rPr>
              <a:t>A sensitivity simulation with reduced BC O3 in response to 20 % lower </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dirty="0">
                <a:solidFill>
                  <a:srgbClr val="000000"/>
                </a:solidFill>
                <a:effectLst/>
                <a:latin typeface="Times New Roman" pitchFamily="16" charset="0"/>
                <a:ea typeface="MS PGothic" panose="020B0600070205080204" pitchFamily="34" charset="-128"/>
                <a:cs typeface="MS PGothic" charset="0"/>
              </a:rPr>
              <a:t>emissions in Asia found a near-linear relationship between the BC O3 changes and surface O3 changes in the western US in all seasons and across the US in fall and winter. However, the surface O3 decreases are small: below 1 ppb in spring and below 0.5 ppb in other seasons. </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MDA8 seasonal average daily maximum 8 h averages,</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s-ES_tradnl" sz="1200" b="1" kern="1200" dirty="0" err="1">
                <a:solidFill>
                  <a:srgbClr val="000000"/>
                </a:solidFill>
                <a:effectLst/>
                <a:latin typeface="Times New Roman" pitchFamily="16" charset="0"/>
                <a:ea typeface="MS PGothic" panose="020B0600070205080204" pitchFamily="34" charset="-128"/>
                <a:cs typeface="MS PGothic" charset="0"/>
              </a:rPr>
              <a:t>Atmos</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Chem</a:t>
            </a:r>
            <a:r>
              <a:rPr lang="es-ES_tradnl" sz="1200" b="1" kern="1200" dirty="0">
                <a:solidFill>
                  <a:srgbClr val="000000"/>
                </a:solidFill>
                <a:effectLst/>
                <a:latin typeface="Times New Roman" pitchFamily="16" charset="0"/>
                <a:ea typeface="MS PGothic" panose="020B0600070205080204" pitchFamily="34" charset="-128"/>
                <a:cs typeface="MS PGothic" charset="0"/>
              </a:rPr>
              <a:t>.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Phys</a:t>
            </a:r>
            <a:r>
              <a:rPr lang="es-ES_tradnl" sz="1200" b="1" kern="1200" dirty="0">
                <a:solidFill>
                  <a:srgbClr val="000000"/>
                </a:solidFill>
                <a:effectLst/>
                <a:latin typeface="Times New Roman" pitchFamily="16" charset="0"/>
                <a:ea typeface="MS PGothic" panose="020B0600070205080204" pitchFamily="34" charset="-128"/>
                <a:cs typeface="MS PGothic" charset="0"/>
              </a:rPr>
              <a:t>., 18, 8929–8952, 2018 </a:t>
            </a:r>
            <a:r>
              <a:rPr lang="es-ES_tradnl" sz="1200" b="1" kern="1200" dirty="0" err="1">
                <a:solidFill>
                  <a:srgbClr val="000000"/>
                </a:solidFill>
                <a:effectLst/>
                <a:latin typeface="Times New Roman" pitchFamily="16" charset="0"/>
                <a:ea typeface="MS PGothic" panose="020B0600070205080204" pitchFamily="34" charset="-128"/>
                <a:cs typeface="MS PGothic" charset="0"/>
              </a:rPr>
              <a:t>Im</a:t>
            </a:r>
            <a:r>
              <a:rPr lang="es-ES_tradnl" sz="1200" b="1" kern="1200" dirty="0">
                <a:solidFill>
                  <a:srgbClr val="000000"/>
                </a:solidFill>
                <a:effectLst/>
                <a:latin typeface="Times New Roman" pitchFamily="16" charset="0"/>
                <a:ea typeface="MS PGothic" panose="020B0600070205080204" pitchFamily="34" charset="-128"/>
                <a:cs typeface="MS PGothic" charset="0"/>
              </a:rPr>
              <a:t> et</a:t>
            </a:r>
            <a:r>
              <a:rPr lang="es-ES_tradnl" sz="1200" b="1" kern="1200" baseline="0" dirty="0">
                <a:solidFill>
                  <a:srgbClr val="000000"/>
                </a:solidFill>
                <a:effectLst/>
                <a:latin typeface="Times New Roman" pitchFamily="16" charset="0"/>
                <a:ea typeface="MS PGothic" panose="020B0600070205080204" pitchFamily="34" charset="-128"/>
                <a:cs typeface="MS PGothic" charset="0"/>
              </a:rPr>
              <a:t> al.</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20 % global emission reduction, decreases annual O</a:t>
            </a:r>
            <a:r>
              <a:rPr lang="en-US" sz="1200" kern="1200" baseline="-25000" dirty="0">
                <a:solidFill>
                  <a:srgbClr val="000000"/>
                </a:solidFill>
                <a:effectLst/>
                <a:latin typeface="Times New Roman" pitchFamily="16" charset="0"/>
                <a:ea typeface="MS PGothic" panose="020B0600070205080204" pitchFamily="34" charset="-128"/>
                <a:cs typeface="MS PGothic" charset="0"/>
              </a:rPr>
              <a:t>3</a:t>
            </a:r>
            <a:r>
              <a:rPr lang="en-US" sz="1200" kern="1200" dirty="0">
                <a:solidFill>
                  <a:srgbClr val="000000"/>
                </a:solidFill>
                <a:effectLst/>
                <a:latin typeface="Times New Roman" pitchFamily="16" charset="0"/>
                <a:ea typeface="MS PGothic" panose="020B0600070205080204" pitchFamily="34" charset="-128"/>
                <a:cs typeface="MS PGothic" charset="0"/>
              </a:rPr>
              <a:t> generally by up to ∼1% over Europe, with increases over the hot spot regions, in particular Benelux  by up to ∼6%-</a:t>
            </a:r>
            <a:r>
              <a:rPr lang="en-US" sz="1200" kern="1200" baseline="0" dirty="0">
                <a:solidFill>
                  <a:srgbClr val="000000"/>
                </a:solidFill>
                <a:effectLst/>
                <a:latin typeface="Times New Roman" pitchFamily="16" charset="0"/>
                <a:ea typeface="MS PGothic" panose="020B0600070205080204" pitchFamily="34" charset="-128"/>
                <a:cs typeface="MS PGothic" charset="0"/>
              </a:rPr>
              <a:t> but MDA8 decrease by 1 %. When globally emission are perturbed by 20 %, in Europe annual ozone goes down by -0.82 ppb; -0.22 from USA and and -0.07 from Europe</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USA ozone goes down with -1.39; - .65 from the US and -0.27 from Asia.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Europe PM2.5 goes down by -1.81 – from Europe -1.58 (US -0.04) microgram</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North America -1.52 and -1.47 from USA and -0.02 from East Asia.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baseline="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Median RERER of annual ozone 0.81 Europe and 0.77 for North America.</a:t>
            </a:r>
            <a:endParaRPr lang="es-ES_tradnl"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Median RERER of annual PM2.5 0.23 for Europe, and 0.12 for North America.</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sz="1200" kern="1200" baseline="0" dirty="0">
              <a:solidFill>
                <a:srgbClr val="000000"/>
              </a:solidFill>
              <a:effectLst/>
              <a:latin typeface="Times New Roman" pitchFamily="16" charset="0"/>
              <a:ea typeface="MS PGothic" panose="020B0600070205080204" pitchFamily="34" charset="-128"/>
              <a:cs typeface="MS PGothic" charset="0"/>
            </a:endParaRP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Jonson: an average RERER of 0.89 [range 0.63-1.02] Northwest</a:t>
            </a:r>
            <a:r>
              <a:rPr lang="en-US" sz="1200" kern="1200" dirty="0">
                <a:solidFill>
                  <a:srgbClr val="000000"/>
                </a:solidFill>
                <a:effectLst/>
                <a:latin typeface="Times New Roman" pitchFamily="16" charset="0"/>
                <a:ea typeface="MS PGothic" panose="020B0600070205080204" pitchFamily="34" charset="-128"/>
                <a:cs typeface="MS PGothic" charset="0"/>
              </a:rPr>
              <a:t>1.13 ;Southwest</a:t>
            </a:r>
            <a:r>
              <a:rPr lang="en-US" sz="1200" kern="1200" baseline="0" dirty="0">
                <a:solidFill>
                  <a:srgbClr val="000000"/>
                </a:solidFill>
                <a:effectLst/>
                <a:latin typeface="Times New Roman" pitchFamily="16" charset="0"/>
                <a:ea typeface="MS PGothic" panose="020B0600070205080204" pitchFamily="34" charset="-128"/>
                <a:cs typeface="MS PGothic" charset="0"/>
              </a:rPr>
              <a:t> </a:t>
            </a:r>
            <a:r>
              <a:rPr lang="en-US" sz="1200" kern="1200" dirty="0">
                <a:solidFill>
                  <a:srgbClr val="000000"/>
                </a:solidFill>
                <a:effectLst/>
                <a:latin typeface="Times New Roman" pitchFamily="16" charset="0"/>
                <a:ea typeface="MS PGothic" panose="020B0600070205080204" pitchFamily="34" charset="-128"/>
                <a:cs typeface="MS PGothic" charset="0"/>
              </a:rPr>
              <a:t>0.79 East 0.88 E. Mediterranean 0.71 </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dirty="0">
                <a:solidFill>
                  <a:srgbClr val="000000"/>
                </a:solidFill>
                <a:effectLst/>
                <a:latin typeface="Times New Roman" pitchFamily="16" charset="0"/>
                <a:ea typeface="MS PGothic" panose="020B0600070205080204" pitchFamily="34" charset="-128"/>
                <a:cs typeface="MS PGothic" charset="0"/>
              </a:rPr>
              <a:t>Concentration attributions in Europe can be better</a:t>
            </a:r>
            <a:r>
              <a:rPr lang="en-US" sz="1200" kern="1200" baseline="0" dirty="0">
                <a:solidFill>
                  <a:srgbClr val="000000"/>
                </a:solidFill>
                <a:effectLst/>
                <a:latin typeface="Times New Roman" pitchFamily="16" charset="0"/>
                <a:ea typeface="MS PGothic" panose="020B0600070205080204" pitchFamily="34" charset="-128"/>
                <a:cs typeface="MS PGothic" charset="0"/>
              </a:rPr>
              <a:t> done on seasonal basis. </a:t>
            </a:r>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r>
              <a:rPr lang="en-US" sz="1200" kern="1200" baseline="0" dirty="0">
                <a:solidFill>
                  <a:srgbClr val="000000"/>
                </a:solidFill>
                <a:effectLst/>
                <a:latin typeface="Times New Roman" pitchFamily="16" charset="0"/>
                <a:ea typeface="MS PGothic" panose="020B0600070205080204" pitchFamily="34" charset="-128"/>
                <a:cs typeface="MS PGothic" charset="0"/>
              </a:rPr>
              <a:t>Global Models suggest between 1-2 ppb responses to 20 % </a:t>
            </a:r>
            <a:r>
              <a:rPr lang="en-US" sz="1200" kern="1200" baseline="0" dirty="0" err="1">
                <a:solidFill>
                  <a:srgbClr val="000000"/>
                </a:solidFill>
                <a:effectLst/>
                <a:latin typeface="Times New Roman" pitchFamily="16" charset="0"/>
                <a:ea typeface="MS PGothic" panose="020B0600070205080204" pitchFamily="34" charset="-128"/>
                <a:cs typeface="MS PGothic" charset="0"/>
              </a:rPr>
              <a:t>emisison</a:t>
            </a:r>
            <a:r>
              <a:rPr lang="en-US" sz="1200" kern="1200" baseline="0" dirty="0">
                <a:solidFill>
                  <a:srgbClr val="000000"/>
                </a:solidFill>
                <a:effectLst/>
                <a:latin typeface="Times New Roman" pitchFamily="16" charset="0"/>
                <a:ea typeface="MS PGothic" panose="020B0600070205080204" pitchFamily="34" charset="-128"/>
                <a:cs typeface="MS PGothic" charset="0"/>
              </a:rPr>
              <a:t> reduction outside of Europe, and 0.8-1 ppb due to 20 % methane (long-term).</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Tx/>
              <a:buNone/>
              <a:tabLst/>
              <a:defRPr/>
            </a:pPr>
            <a:endParaRPr lang="en-US" dirty="0"/>
          </a:p>
          <a:p>
            <a:pPr marL="0" indent="0">
              <a:buFontTx/>
              <a:buNone/>
            </a:pPr>
            <a:endParaRPr lang="en-US" baseline="0" dirty="0">
              <a:solidFill>
                <a:srgbClr val="000000"/>
              </a:solidFill>
            </a:endParaRPr>
          </a:p>
          <a:p>
            <a:pPr marL="171450" indent="-171450">
              <a:buFontTx/>
              <a:buChar char="-"/>
            </a:pPr>
            <a:endParaRPr lang="en-US" baseline="0" dirty="0">
              <a:solidFill>
                <a:srgbClr val="000000"/>
              </a:solidFill>
            </a:endParaRPr>
          </a:p>
          <a:p>
            <a:pPr marL="0" indent="0">
              <a:buFontTx/>
              <a:buNone/>
            </a:pPr>
            <a:endParaRPr lang="en-US" dirty="0">
              <a:solidFill>
                <a:srgbClr val="000000"/>
              </a:solidFill>
            </a:endParaRPr>
          </a:p>
          <a:p>
            <a:pPr marL="171450" indent="-171450">
              <a:buFontTx/>
              <a:buChar char="-"/>
            </a:pPr>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83DDCA0-ED73-4ACB-B7F2-FA29C9B521D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57200" rtl="0" eaLnBrk="1" fontAlgn="base" latinLnBrk="0" hangingPunct="0">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14</a:t>
            </a:fld>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403760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1618-E641-7513-6CFD-BB4DA2839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67DCB-E400-AD72-231F-29CDD264F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3D9927-9F82-6154-ACAE-DA733D92360F}"/>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5" name="Footer Placeholder 4">
            <a:extLst>
              <a:ext uri="{FF2B5EF4-FFF2-40B4-BE49-F238E27FC236}">
                <a16:creationId xmlns:a16="http://schemas.microsoft.com/office/drawing/2014/main" id="{A0AD971F-F468-63BF-D7E0-4E035D221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82D74-583A-443B-1F00-908BF5EF0BB4}"/>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345652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36EB-03D5-42B5-1D33-09E28D6FC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F1EE3C-E2F5-2C54-D6BE-421E9A48C4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30DB0-F415-1F9E-05F1-CF23C6AEB09D}"/>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5" name="Footer Placeholder 4">
            <a:extLst>
              <a:ext uri="{FF2B5EF4-FFF2-40B4-BE49-F238E27FC236}">
                <a16:creationId xmlns:a16="http://schemas.microsoft.com/office/drawing/2014/main" id="{A8CA43F6-6333-B68D-8951-105AF1692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3F398-37E0-B4EB-5D72-4B43BF07B153}"/>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86643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BC0B5-D444-9C90-D84F-95B294636F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276D08-23EF-7881-95BB-A1BE044D32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300B2-B3A8-4993-C54C-7C4DF9EE31AC}"/>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5" name="Footer Placeholder 4">
            <a:extLst>
              <a:ext uri="{FF2B5EF4-FFF2-40B4-BE49-F238E27FC236}">
                <a16:creationId xmlns:a16="http://schemas.microsoft.com/office/drawing/2014/main" id="{08BEFA56-79AE-3463-AF25-0F9A070A4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BD3-5C3E-8888-A38D-7897F22A66E4}"/>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406889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CF1B-A9D8-B823-A1AA-65635538F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37CB3-A1D2-C9C8-60CC-2BABBA1D5E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173EE-2F08-BBC1-8B82-A5D264A6F3E0}"/>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5" name="Footer Placeholder 4">
            <a:extLst>
              <a:ext uri="{FF2B5EF4-FFF2-40B4-BE49-F238E27FC236}">
                <a16:creationId xmlns:a16="http://schemas.microsoft.com/office/drawing/2014/main" id="{F7B75831-A9C6-CBC7-FBDC-683F6C30F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41828-B936-F3C1-F773-597669CBFC51}"/>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139120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6251-7106-AAFD-4BEA-98BF37B71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9E43B-8996-9404-D21C-19A127CD3D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6577EE-1A82-48EA-248D-C1899074E592}"/>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5" name="Footer Placeholder 4">
            <a:extLst>
              <a:ext uri="{FF2B5EF4-FFF2-40B4-BE49-F238E27FC236}">
                <a16:creationId xmlns:a16="http://schemas.microsoft.com/office/drawing/2014/main" id="{7358C93F-21D6-FE96-88F6-A468203EA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77F8F-7525-A633-6688-C9777BFDAA04}"/>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72014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0DA2-4EC6-D08E-83FB-C0EEF9019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9C4758-42DC-2C1F-7520-133058A60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43A53A-EC5E-DF07-2AA1-7513A2A6D1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D1422B-620F-ADD3-74CA-B6DB9609AE97}"/>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6" name="Footer Placeholder 5">
            <a:extLst>
              <a:ext uri="{FF2B5EF4-FFF2-40B4-BE49-F238E27FC236}">
                <a16:creationId xmlns:a16="http://schemas.microsoft.com/office/drawing/2014/main" id="{1C4E7F51-F0F0-51DC-3501-E5586C518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D727E-A7F7-1E3F-71B0-5AB3A8BD6A5C}"/>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373663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E315-CDC3-005C-86A6-2A30A6B65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33E1EF-8B2E-BD2B-740E-1C26DE2BC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AF433-4B37-44D4-15B8-54426F020E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18059-3A39-0701-F1CD-5F092AB57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780EE-7941-650D-2801-5C574EE2AD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B686B-CF9F-D2FC-0DD3-99BD6A7EC978}"/>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8" name="Footer Placeholder 7">
            <a:extLst>
              <a:ext uri="{FF2B5EF4-FFF2-40B4-BE49-F238E27FC236}">
                <a16:creationId xmlns:a16="http://schemas.microsoft.com/office/drawing/2014/main" id="{427AAFE7-FA22-5B58-CE7F-C23BA8EC6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66A863-5A1E-CCBA-907A-DBFC80BCCCA1}"/>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370480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3251-D7D4-C4BD-FB68-27A792CFF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DD792-F99D-EE1B-21A8-72C1D6E12F17}"/>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4" name="Footer Placeholder 3">
            <a:extLst>
              <a:ext uri="{FF2B5EF4-FFF2-40B4-BE49-F238E27FC236}">
                <a16:creationId xmlns:a16="http://schemas.microsoft.com/office/drawing/2014/main" id="{BAFC0BE3-99C1-7F05-04CF-7D1D957B0E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CE5C0D-91B7-6651-04E8-D3CCF833A9C7}"/>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25288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261CD-53A7-1245-6DF6-E4F82C9219F7}"/>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3" name="Footer Placeholder 2">
            <a:extLst>
              <a:ext uri="{FF2B5EF4-FFF2-40B4-BE49-F238E27FC236}">
                <a16:creationId xmlns:a16="http://schemas.microsoft.com/office/drawing/2014/main" id="{8C465B9E-51A5-2C2A-9A00-7478F2431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86CA5-D0DE-E396-FAD7-819AFC920B06}"/>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347381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913B-3951-0B03-6E75-2D67AF10B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FC7DC-6AF8-53DD-1991-9627BD8DB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47B68-EFEC-327E-315D-C79AF7CE9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A9214-D97F-CD57-178B-0B908DB64059}"/>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6" name="Footer Placeholder 5">
            <a:extLst>
              <a:ext uri="{FF2B5EF4-FFF2-40B4-BE49-F238E27FC236}">
                <a16:creationId xmlns:a16="http://schemas.microsoft.com/office/drawing/2014/main" id="{47C8412B-F3D2-D5BE-D901-47F97DE71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B6B64-E219-88E0-DE17-118B930E5FEF}"/>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245724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ADB5-A0F6-C02E-78A1-67CD07BCC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9FA25-4B27-8757-A242-D05F10D89B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2DB00-9B23-1431-0D4A-2DD05D504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EE7D8-9267-689B-F218-94F2DA62B102}"/>
              </a:ext>
            </a:extLst>
          </p:cNvPr>
          <p:cNvSpPr>
            <a:spLocks noGrp="1"/>
          </p:cNvSpPr>
          <p:nvPr>
            <p:ph type="dt" sz="half" idx="10"/>
          </p:nvPr>
        </p:nvSpPr>
        <p:spPr/>
        <p:txBody>
          <a:bodyPr/>
          <a:lstStyle/>
          <a:p>
            <a:fld id="{24E5EBA9-AF1B-4693-8DEC-01E0B6E43D6E}" type="datetimeFigureOut">
              <a:rPr lang="en-US" smtClean="0"/>
              <a:t>5/6/2025</a:t>
            </a:fld>
            <a:endParaRPr lang="en-US"/>
          </a:p>
        </p:txBody>
      </p:sp>
      <p:sp>
        <p:nvSpPr>
          <p:cNvPr id="6" name="Footer Placeholder 5">
            <a:extLst>
              <a:ext uri="{FF2B5EF4-FFF2-40B4-BE49-F238E27FC236}">
                <a16:creationId xmlns:a16="http://schemas.microsoft.com/office/drawing/2014/main" id="{DCB13620-B74F-F8E9-F2E0-C83F284B1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EDCC0-6D4E-0C75-B774-2D99CC97F13E}"/>
              </a:ext>
            </a:extLst>
          </p:cNvPr>
          <p:cNvSpPr>
            <a:spLocks noGrp="1"/>
          </p:cNvSpPr>
          <p:nvPr>
            <p:ph type="sldNum" sz="quarter" idx="12"/>
          </p:nvPr>
        </p:nvSpPr>
        <p:spPr/>
        <p:txBody>
          <a:bodyPr/>
          <a:lstStyle/>
          <a:p>
            <a:fld id="{EC3E1595-2C33-4A02-9CE0-70FD191E1C5D}" type="slidenum">
              <a:rPr lang="en-US" smtClean="0"/>
              <a:t>‹#›</a:t>
            </a:fld>
            <a:endParaRPr lang="en-US"/>
          </a:p>
        </p:txBody>
      </p:sp>
    </p:spTree>
    <p:extLst>
      <p:ext uri="{BB962C8B-B14F-4D97-AF65-F5344CB8AC3E}">
        <p14:creationId xmlns:p14="http://schemas.microsoft.com/office/powerpoint/2010/main" val="49098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8289A-00BB-15CF-95D9-9039C2959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DC861-AF0D-DC51-6373-10BCA1B343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B980D-BC36-17F5-A907-BA7D31428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E5EBA9-AF1B-4693-8DEC-01E0B6E43D6E}" type="datetimeFigureOut">
              <a:rPr lang="en-US" smtClean="0"/>
              <a:t>5/6/2025</a:t>
            </a:fld>
            <a:endParaRPr lang="en-US"/>
          </a:p>
        </p:txBody>
      </p:sp>
      <p:sp>
        <p:nvSpPr>
          <p:cNvPr id="5" name="Footer Placeholder 4">
            <a:extLst>
              <a:ext uri="{FF2B5EF4-FFF2-40B4-BE49-F238E27FC236}">
                <a16:creationId xmlns:a16="http://schemas.microsoft.com/office/drawing/2014/main" id="{97A3F821-E6DE-70BC-AED3-2E4E9AB1F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383CFB-831F-3E8F-AF21-0B77AF071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3E1595-2C33-4A02-9CE0-70FD191E1C5D}" type="slidenum">
              <a:rPr lang="en-US" smtClean="0"/>
              <a:t>‹#›</a:t>
            </a:fld>
            <a:endParaRPr lang="en-US"/>
          </a:p>
        </p:txBody>
      </p:sp>
    </p:spTree>
    <p:extLst>
      <p:ext uri="{BB962C8B-B14F-4D97-AF65-F5344CB8AC3E}">
        <p14:creationId xmlns:p14="http://schemas.microsoft.com/office/powerpoint/2010/main" val="346875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1555880" y="1714067"/>
            <a:ext cx="9808882" cy="1714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Arial Unicode MS"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106363" indent="0" algn="ctr"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b="1" dirty="0">
                <a:latin typeface="Arial" charset="0"/>
              </a:rPr>
              <a:t>Regional Modelling Results from HTAP2 </a:t>
            </a:r>
          </a:p>
          <a:p>
            <a:pPr marL="106363" indent="0" algn="ctr"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b="1" dirty="0">
                <a:latin typeface="Arial" charset="0"/>
              </a:rPr>
              <a:t>and Questions for HTAP3</a:t>
            </a:r>
            <a:endParaRPr lang="en-GB" dirty="0">
              <a:latin typeface="Arial" charset="0"/>
            </a:endParaRPr>
          </a:p>
          <a:p>
            <a:pPr marL="106363" indent="0" algn="ctr"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GB" b="1" dirty="0">
              <a:latin typeface="Arial" charset="0"/>
            </a:endParaRPr>
          </a:p>
          <a:p>
            <a:pPr marL="106363" indent="0" algn="ctr"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GB" b="1" dirty="0">
              <a:latin typeface="Arial" charset="0"/>
            </a:endParaRPr>
          </a:p>
          <a:p>
            <a:pPr marL="106363" indent="0" algn="ctr"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b="1" dirty="0">
                <a:latin typeface="Arial" charset="0"/>
              </a:rPr>
              <a:t>Terry J Keating, PhD</a:t>
            </a:r>
          </a:p>
          <a:p>
            <a:pPr marL="106363" indent="0" algn="ctr"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GB" b="1" dirty="0">
              <a:latin typeface="Arial" charset="0"/>
            </a:endParaRPr>
          </a:p>
          <a:p>
            <a:pPr marL="863600" lvl="1" indent="-322263" algn="ctr" eaLnBrk="1" hangingPunct="1">
              <a:lnSpc>
                <a:spcPct val="80000"/>
              </a:lnSpc>
              <a:buClrTx/>
              <a:buSzPct val="7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US" sz="4000" dirty="0">
              <a:latin typeface="Arial" charset="0"/>
            </a:endParaRPr>
          </a:p>
          <a:p>
            <a:pPr marL="863600" lvl="1" indent="-322263" algn="ctr" eaLnBrk="1" hangingPunct="1">
              <a:lnSpc>
                <a:spcPct val="80000"/>
              </a:lnSpc>
              <a:buClrTx/>
              <a:buSzPct val="7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US" sz="4000" dirty="0">
              <a:latin typeface="Arial" charset="0"/>
            </a:endParaRPr>
          </a:p>
        </p:txBody>
      </p:sp>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Global and Regional Modelling Experiments</a:t>
            </a:r>
            <a:endParaRPr lang="en-US" altLang="en-US" sz="2000" b="0" dirty="0">
              <a:solidFill>
                <a:srgbClr val="FFFF00"/>
              </a:solidFill>
              <a:latin typeface="Calibri"/>
              <a:cs typeface="Arial" panose="020B0604020202020204" pitchFamily="34" charset="0"/>
            </a:endParaRPr>
          </a:p>
        </p:txBody>
      </p:sp>
    </p:spTree>
    <p:extLst>
      <p:ext uri="{BB962C8B-B14F-4D97-AF65-F5344CB8AC3E}">
        <p14:creationId xmlns:p14="http://schemas.microsoft.com/office/powerpoint/2010/main" val="53020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Drivers of Model Errors</a:t>
            </a:r>
            <a:endParaRPr lang="en-US" altLang="en-US" sz="2000" b="0" dirty="0">
              <a:solidFill>
                <a:srgbClr val="FFFF00"/>
              </a:solidFill>
              <a:latin typeface="Calibri"/>
              <a:cs typeface="Arial" panose="020B0604020202020204" pitchFamily="34" charset="0"/>
            </a:endParaRPr>
          </a:p>
        </p:txBody>
      </p:sp>
      <p:sp>
        <p:nvSpPr>
          <p:cNvPr id="6" name="Title 1">
            <a:extLst>
              <a:ext uri="{FF2B5EF4-FFF2-40B4-BE49-F238E27FC236}">
                <a16:creationId xmlns:a16="http://schemas.microsoft.com/office/drawing/2014/main" id="{0D1F8275-56DF-AD2B-F509-011E5DF04C3B}"/>
              </a:ext>
            </a:extLst>
          </p:cNvPr>
          <p:cNvSpPr>
            <a:spLocks noGrp="1"/>
          </p:cNvSpPr>
          <p:nvPr>
            <p:ph type="title"/>
          </p:nvPr>
        </p:nvSpPr>
        <p:spPr>
          <a:xfrm>
            <a:off x="1524001" y="457200"/>
            <a:ext cx="9144000" cy="669636"/>
          </a:xfrm>
        </p:spPr>
        <p:txBody>
          <a:bodyPr/>
          <a:lstStyle/>
          <a:p>
            <a:pPr algn="ctr"/>
            <a:r>
              <a:rPr lang="en-US" sz="3200" dirty="0"/>
              <a:t>Estimating O</a:t>
            </a:r>
            <a:r>
              <a:rPr lang="en-US" sz="3200" baseline="-25000" dirty="0"/>
              <a:t>3</a:t>
            </a:r>
            <a:r>
              <a:rPr lang="en-US" sz="3200" dirty="0"/>
              <a:t> Aloft Continues to be a Challenge</a:t>
            </a:r>
          </a:p>
        </p:txBody>
      </p:sp>
      <p:sp>
        <p:nvSpPr>
          <p:cNvPr id="10" name="Rectangle 9">
            <a:extLst>
              <a:ext uri="{FF2B5EF4-FFF2-40B4-BE49-F238E27FC236}">
                <a16:creationId xmlns:a16="http://schemas.microsoft.com/office/drawing/2014/main" id="{616889CB-28C0-2CCC-1035-7FAB5C29C8DB}"/>
              </a:ext>
            </a:extLst>
          </p:cNvPr>
          <p:cNvSpPr/>
          <p:nvPr/>
        </p:nvSpPr>
        <p:spPr>
          <a:xfrm>
            <a:off x="115238" y="1587582"/>
            <a:ext cx="5310903" cy="3093154"/>
          </a:xfrm>
          <a:prstGeom prst="rect">
            <a:avLst/>
          </a:prstGeom>
        </p:spPr>
        <p:txBody>
          <a:bodyPr wrap="square">
            <a:spAutoFit/>
          </a:bodyPr>
          <a:lstStyle/>
          <a:p>
            <a:pPr marL="285750" indent="-285750">
              <a:spcAft>
                <a:spcPts val="600"/>
              </a:spcAft>
              <a:buFont typeface="Arial"/>
              <a:buChar char="•"/>
            </a:pPr>
            <a:r>
              <a:rPr lang="en-US" altLang="en-US" sz="2000" kern="0" dirty="0">
                <a:solidFill>
                  <a:srgbClr val="000000"/>
                </a:solidFill>
              </a:rPr>
              <a:t>Success Rate = the frequency that a model is within +/- 20% of the co-sampled observations.</a:t>
            </a:r>
          </a:p>
          <a:p>
            <a:pPr marL="285750" indent="-285750">
              <a:spcAft>
                <a:spcPts val="600"/>
              </a:spcAft>
              <a:buFont typeface="Arial"/>
              <a:buChar char="•"/>
            </a:pPr>
            <a:r>
              <a:rPr lang="en-US" altLang="en-US" sz="2000" kern="0" dirty="0">
                <a:solidFill>
                  <a:srgbClr val="000000"/>
                </a:solidFill>
              </a:rPr>
              <a:t>Gray lines in the lower panel indicate the global model values for comparison.</a:t>
            </a:r>
          </a:p>
          <a:p>
            <a:pPr marL="285750" indent="-285750">
              <a:spcAft>
                <a:spcPts val="600"/>
              </a:spcAft>
              <a:buFont typeface="Arial"/>
              <a:buChar char="•"/>
            </a:pPr>
            <a:r>
              <a:rPr lang="en-US" altLang="en-US" sz="2000" kern="0" dirty="0">
                <a:solidFill>
                  <a:srgbClr val="000000"/>
                </a:solidFill>
              </a:rPr>
              <a:t>Regional models are within the range of the global models.</a:t>
            </a:r>
          </a:p>
          <a:p>
            <a:pPr marL="285750" indent="-285750">
              <a:spcAft>
                <a:spcPts val="600"/>
              </a:spcAft>
              <a:buFont typeface="Arial"/>
              <a:buChar char="•"/>
            </a:pPr>
            <a:r>
              <a:rPr lang="en-US" altLang="en-US" sz="2000" kern="0" dirty="0">
                <a:solidFill>
                  <a:srgbClr val="000000"/>
                </a:solidFill>
              </a:rPr>
              <a:t>Improving process representations is limited by a lack of observations.</a:t>
            </a:r>
          </a:p>
        </p:txBody>
      </p:sp>
      <p:pic>
        <p:nvPicPr>
          <p:cNvPr id="12" name="Picture 7" descr="This plot shows how well global and regional models capture the ozone observed by sondes at different altitudes.  The model success rate ranges from 80 to 20% and decreases with altitude for all models.  " title="Model success rate in matching ozone sonde observations.">
            <a:extLst>
              <a:ext uri="{FF2B5EF4-FFF2-40B4-BE49-F238E27FC236}">
                <a16:creationId xmlns:a16="http://schemas.microsoft.com/office/drawing/2014/main" id="{CB171CA7-C46A-D33E-57D2-C63C358D52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0692" y="1126836"/>
            <a:ext cx="4770437"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68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sz="2000" b="1" dirty="0">
                <a:solidFill>
                  <a:srgbClr val="FFFF00"/>
                </a:solidFill>
                <a:latin typeface="Calibri" panose="020F0502020204030204" pitchFamily="34" charset="0"/>
                <a:ea typeface="Calibri" panose="020F0502020204030204" pitchFamily="34" charset="0"/>
                <a:cs typeface="Calibri" panose="020F0502020204030204" pitchFamily="34" charset="0"/>
              </a:rPr>
              <a:t>Sensitivity to Emissions Changes</a:t>
            </a:r>
            <a:endParaRPr lang="en-US" altLang="en-US" sz="2000" b="0"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1">
            <a:extLst>
              <a:ext uri="{FF2B5EF4-FFF2-40B4-BE49-F238E27FC236}">
                <a16:creationId xmlns:a16="http://schemas.microsoft.com/office/drawing/2014/main" id="{7F5BAD0A-9E85-4B2E-D400-C0D8EF7C1AD8}"/>
              </a:ext>
            </a:extLst>
          </p:cNvPr>
          <p:cNvSpPr txBox="1">
            <a:spLocks noChangeArrowheads="1"/>
          </p:cNvSpPr>
          <p:nvPr/>
        </p:nvSpPr>
        <p:spPr>
          <a:xfrm>
            <a:off x="1346947" y="424482"/>
            <a:ext cx="9144000" cy="62547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b="1"/>
              <a:t>Response to Extra Regional Emissions Reductions</a:t>
            </a:r>
            <a:br>
              <a:rPr lang="en-US" sz="2800" b="1"/>
            </a:br>
            <a:endParaRPr lang="en-US" sz="2800" b="1" dirty="0"/>
          </a:p>
        </p:txBody>
      </p:sp>
      <p:sp>
        <p:nvSpPr>
          <p:cNvPr id="10" name="Text Box 2">
            <a:extLst>
              <a:ext uri="{FF2B5EF4-FFF2-40B4-BE49-F238E27FC236}">
                <a16:creationId xmlns:a16="http://schemas.microsoft.com/office/drawing/2014/main" id="{ED861798-B7FE-55C8-893C-F1905752479D}"/>
              </a:ext>
            </a:extLst>
          </p:cNvPr>
          <p:cNvSpPr txBox="1">
            <a:spLocks noChangeArrowheads="1"/>
          </p:cNvSpPr>
          <p:nvPr/>
        </p:nvSpPr>
        <p:spPr bwMode="auto">
          <a:xfrm>
            <a:off x="206187" y="911010"/>
            <a:ext cx="11689977" cy="990283"/>
          </a:xfrm>
          <a:prstGeom prst="rect">
            <a:avLst/>
          </a:prstGeom>
          <a:noFill/>
          <a:ln w="9525">
            <a:noFill/>
            <a:round/>
            <a:headEnd/>
            <a:tailEnd/>
          </a:ln>
        </p:spPr>
        <p:txBody>
          <a:bodyPr lIns="90000" tIns="45000" rIns="90000" bIns="45000"/>
          <a:lstStyle/>
          <a:p>
            <a:pPr marL="236538" lvl="1">
              <a:buSzPct val="45000"/>
              <a:tabLst>
                <a:tab pos="4572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rPr>
              <a:t>RERER is a metric of the relative sensitivity of concentrations within a region to changes in emissions sources outside the region.  It allows us to compare across regions, pollutants, and models.</a:t>
            </a:r>
          </a:p>
          <a:p>
            <a:pPr marL="1150938" lvl="3">
              <a:buSzPct val="45000"/>
              <a:tabLst>
                <a:tab pos="4572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rPr>
              <a:t>RERER = 0, concentrations are sensitive to emissions within the region</a:t>
            </a:r>
          </a:p>
          <a:p>
            <a:pPr marL="1150938" lvl="3">
              <a:buSzPct val="45000"/>
              <a:tabLst>
                <a:tab pos="4572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rPr>
              <a:t>RERER = 1, concentrations are sensitive to emissions outside the region</a:t>
            </a:r>
          </a:p>
        </p:txBody>
      </p:sp>
      <p:graphicFrame>
        <p:nvGraphicFramePr>
          <p:cNvPr id="12" name="Table 11">
            <a:extLst>
              <a:ext uri="{FF2B5EF4-FFF2-40B4-BE49-F238E27FC236}">
                <a16:creationId xmlns:a16="http://schemas.microsoft.com/office/drawing/2014/main" id="{85E18B9F-E862-A930-60C3-9CEE54502C34}"/>
              </a:ext>
            </a:extLst>
          </p:cNvPr>
          <p:cNvGraphicFramePr>
            <a:graphicFrameLocks noGrp="1"/>
          </p:cNvGraphicFramePr>
          <p:nvPr>
            <p:extLst>
              <p:ext uri="{D42A27DB-BD31-4B8C-83A1-F6EECF244321}">
                <p14:modId xmlns:p14="http://schemas.microsoft.com/office/powerpoint/2010/main" val="828282840"/>
              </p:ext>
            </p:extLst>
          </p:nvPr>
        </p:nvGraphicFramePr>
        <p:xfrm>
          <a:off x="475129" y="2438400"/>
          <a:ext cx="11286565" cy="1981200"/>
        </p:xfrm>
        <a:graphic>
          <a:graphicData uri="http://schemas.openxmlformats.org/drawingml/2006/table">
            <a:tbl>
              <a:tblPr firstRow="1" bandRow="1">
                <a:tableStyleId>{5C22544A-7EE6-4342-B048-85BDC9FD1C3A}</a:tableStyleId>
              </a:tblPr>
              <a:tblGrid>
                <a:gridCol w="2399177">
                  <a:extLst>
                    <a:ext uri="{9D8B030D-6E8A-4147-A177-3AD203B41FA5}">
                      <a16:colId xmlns:a16="http://schemas.microsoft.com/office/drawing/2014/main" val="956417524"/>
                    </a:ext>
                  </a:extLst>
                </a:gridCol>
                <a:gridCol w="2628664">
                  <a:extLst>
                    <a:ext uri="{9D8B030D-6E8A-4147-A177-3AD203B41FA5}">
                      <a16:colId xmlns:a16="http://schemas.microsoft.com/office/drawing/2014/main" val="3664724298"/>
                    </a:ext>
                  </a:extLst>
                </a:gridCol>
                <a:gridCol w="3129362">
                  <a:extLst>
                    <a:ext uri="{9D8B030D-6E8A-4147-A177-3AD203B41FA5}">
                      <a16:colId xmlns:a16="http://schemas.microsoft.com/office/drawing/2014/main" val="1343874447"/>
                    </a:ext>
                  </a:extLst>
                </a:gridCol>
                <a:gridCol w="3129362">
                  <a:extLst>
                    <a:ext uri="{9D8B030D-6E8A-4147-A177-3AD203B41FA5}">
                      <a16:colId xmlns:a16="http://schemas.microsoft.com/office/drawing/2014/main" val="2472495233"/>
                    </a:ext>
                  </a:extLst>
                </a:gridCol>
              </a:tblGrid>
              <a:tr h="3245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Annual Average Concentrations</a:t>
                      </a:r>
                    </a:p>
                  </a:txBody>
                  <a:tcPr/>
                </a:tc>
                <a:tc hMerge="1">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chemeClr val="tx1"/>
                          </a:solidFill>
                        </a:rPr>
                        <a:t>O</a:t>
                      </a:r>
                      <a:r>
                        <a:rPr lang="en-US" sz="2000" b="1" baseline="-25000" dirty="0">
                          <a:solidFill>
                            <a:schemeClr val="tx1"/>
                          </a:solidFill>
                        </a:rPr>
                        <a:t>3</a:t>
                      </a:r>
                    </a:p>
                  </a:txBody>
                  <a:tcPr/>
                </a:tc>
                <a:tc>
                  <a:txBody>
                    <a:bodyPr/>
                    <a:lstStyle/>
                    <a:p>
                      <a:pPr algn="ctr"/>
                      <a:r>
                        <a:rPr lang="en-US" sz="2000" b="1" dirty="0">
                          <a:solidFill>
                            <a:schemeClr val="tx1"/>
                          </a:solidFill>
                        </a:rPr>
                        <a:t>PM</a:t>
                      </a:r>
                      <a:r>
                        <a:rPr lang="en-US" sz="2000" b="1" baseline="-25000" dirty="0">
                          <a:solidFill>
                            <a:schemeClr val="tx1"/>
                          </a:solidFill>
                        </a:rPr>
                        <a:t>2.5</a:t>
                      </a:r>
                    </a:p>
                  </a:txBody>
                  <a:tcPr/>
                </a:tc>
                <a:extLst>
                  <a:ext uri="{0D108BD9-81ED-4DB2-BD59-A6C34878D82A}">
                    <a16:rowId xmlns:a16="http://schemas.microsoft.com/office/drawing/2014/main" val="1127783956"/>
                  </a:ext>
                </a:extLst>
              </a:tr>
              <a:tr h="324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North America</a:t>
                      </a:r>
                    </a:p>
                  </a:txBody>
                  <a:tcPr/>
                </a:tc>
                <a:tc>
                  <a:txBody>
                    <a:bodyPr/>
                    <a:lstStyle/>
                    <a:p>
                      <a:r>
                        <a:rPr lang="en-US" sz="2000" dirty="0">
                          <a:solidFill>
                            <a:schemeClr val="tx1"/>
                          </a:solidFill>
                        </a:rPr>
                        <a:t>Regional Models</a:t>
                      </a:r>
                    </a:p>
                  </a:txBody>
                  <a:tcPr/>
                </a:tc>
                <a:tc>
                  <a:txBody>
                    <a:bodyPr/>
                    <a:lstStyle/>
                    <a:p>
                      <a:r>
                        <a:rPr lang="en-US" sz="2000" dirty="0">
                          <a:solidFill>
                            <a:schemeClr val="tx1"/>
                          </a:solidFill>
                        </a:rPr>
                        <a:t>0.77 (0.54-0.93)</a:t>
                      </a:r>
                    </a:p>
                  </a:txBody>
                  <a:tcPr/>
                </a:tc>
                <a:tc>
                  <a:txBody>
                    <a:bodyPr/>
                    <a:lstStyle/>
                    <a:p>
                      <a:r>
                        <a:rPr lang="en-US" sz="2000" dirty="0">
                          <a:solidFill>
                            <a:schemeClr val="tx1"/>
                          </a:solidFill>
                        </a:rPr>
                        <a:t>0.12 (0.11-0.12)</a:t>
                      </a:r>
                    </a:p>
                  </a:txBody>
                  <a:tcPr/>
                </a:tc>
                <a:extLst>
                  <a:ext uri="{0D108BD9-81ED-4DB2-BD59-A6C34878D82A}">
                    <a16:rowId xmlns:a16="http://schemas.microsoft.com/office/drawing/2014/main" val="393963508"/>
                  </a:ext>
                </a:extLst>
              </a:tr>
              <a:tr h="324522">
                <a:tc>
                  <a:txBody>
                    <a:bodyPr/>
                    <a:lstStyle/>
                    <a:p>
                      <a:endParaRPr lang="en-US" sz="2000">
                        <a:solidFill>
                          <a:schemeClr val="tx1"/>
                        </a:solidFill>
                      </a:endParaRPr>
                    </a:p>
                  </a:txBody>
                  <a:tcPr/>
                </a:tc>
                <a:tc>
                  <a:txBody>
                    <a:bodyPr/>
                    <a:lstStyle/>
                    <a:p>
                      <a:r>
                        <a:rPr lang="en-US" sz="2000" dirty="0">
                          <a:solidFill>
                            <a:schemeClr val="tx1"/>
                          </a:solidFill>
                        </a:rPr>
                        <a:t>Global Models</a:t>
                      </a:r>
                    </a:p>
                  </a:txBody>
                  <a:tcPr/>
                </a:tc>
                <a:tc>
                  <a:txBody>
                    <a:bodyPr/>
                    <a:lstStyle/>
                    <a:p>
                      <a:r>
                        <a:rPr lang="en-US" sz="2000" dirty="0">
                          <a:solidFill>
                            <a:schemeClr val="tx1"/>
                          </a:solidFill>
                        </a:rPr>
                        <a:t>0.34 (pop weighted)</a:t>
                      </a:r>
                    </a:p>
                  </a:txBody>
                  <a:tcPr/>
                </a:tc>
                <a:tc>
                  <a:txBody>
                    <a:bodyPr/>
                    <a:lstStyle/>
                    <a:p>
                      <a:r>
                        <a:rPr lang="en-US" sz="2000" dirty="0">
                          <a:solidFill>
                            <a:schemeClr val="tx1"/>
                          </a:solidFill>
                        </a:rPr>
                        <a:t>0.10</a:t>
                      </a:r>
                    </a:p>
                  </a:txBody>
                  <a:tcPr/>
                </a:tc>
                <a:extLst>
                  <a:ext uri="{0D108BD9-81ED-4DB2-BD59-A6C34878D82A}">
                    <a16:rowId xmlns:a16="http://schemas.microsoft.com/office/drawing/2014/main" val="3383657307"/>
                  </a:ext>
                </a:extLst>
              </a:tr>
              <a:tr h="324522">
                <a:tc>
                  <a:txBody>
                    <a:bodyPr/>
                    <a:lstStyle/>
                    <a:p>
                      <a:r>
                        <a:rPr lang="en-US" sz="2000" dirty="0">
                          <a:solidFill>
                            <a:schemeClr val="tx1"/>
                          </a:solidFill>
                        </a:rPr>
                        <a:t>Europe</a:t>
                      </a:r>
                    </a:p>
                  </a:txBody>
                  <a:tcPr/>
                </a:tc>
                <a:tc>
                  <a:txBody>
                    <a:bodyPr/>
                    <a:lstStyle/>
                    <a:p>
                      <a:r>
                        <a:rPr lang="en-US" sz="2000" dirty="0">
                          <a:solidFill>
                            <a:schemeClr val="tx1"/>
                          </a:solidFill>
                        </a:rPr>
                        <a:t>Regional Models</a:t>
                      </a:r>
                    </a:p>
                  </a:txBody>
                  <a:tcPr/>
                </a:tc>
                <a:tc>
                  <a:txBody>
                    <a:bodyPr/>
                    <a:lstStyle/>
                    <a:p>
                      <a:r>
                        <a:rPr lang="en-US" sz="2000" dirty="0">
                          <a:solidFill>
                            <a:schemeClr val="tx1"/>
                          </a:solidFill>
                        </a:rPr>
                        <a:t>0.81 (0.44-0.92)</a:t>
                      </a:r>
                    </a:p>
                  </a:txBody>
                  <a:tcPr/>
                </a:tc>
                <a:tc>
                  <a:txBody>
                    <a:bodyPr/>
                    <a:lstStyle/>
                    <a:p>
                      <a:r>
                        <a:rPr lang="en-US" sz="2000" dirty="0">
                          <a:solidFill>
                            <a:schemeClr val="tx1"/>
                          </a:solidFill>
                        </a:rPr>
                        <a:t>0.23 (0.01-0.34)</a:t>
                      </a:r>
                    </a:p>
                  </a:txBody>
                  <a:tcPr/>
                </a:tc>
                <a:extLst>
                  <a:ext uri="{0D108BD9-81ED-4DB2-BD59-A6C34878D82A}">
                    <a16:rowId xmlns:a16="http://schemas.microsoft.com/office/drawing/2014/main" val="1724908233"/>
                  </a:ext>
                </a:extLst>
              </a:tr>
              <a:tr h="324522">
                <a:tc>
                  <a:txBody>
                    <a:bodyPr/>
                    <a:lstStyle/>
                    <a:p>
                      <a:endParaRPr lang="en-US" sz="2000" dirty="0">
                        <a:solidFill>
                          <a:schemeClr val="tx1"/>
                        </a:solidFill>
                      </a:endParaRPr>
                    </a:p>
                  </a:txBody>
                  <a:tcPr/>
                </a:tc>
                <a:tc>
                  <a:txBody>
                    <a:bodyPr/>
                    <a:lstStyle/>
                    <a:p>
                      <a:r>
                        <a:rPr lang="en-US" sz="2000" dirty="0">
                          <a:solidFill>
                            <a:schemeClr val="tx1"/>
                          </a:solidFill>
                        </a:rPr>
                        <a:t>Global Models</a:t>
                      </a:r>
                    </a:p>
                  </a:txBody>
                  <a:tcPr/>
                </a:tc>
                <a:tc>
                  <a:txBody>
                    <a:bodyPr/>
                    <a:lstStyle/>
                    <a:p>
                      <a:r>
                        <a:rPr lang="en-US" sz="2000" dirty="0">
                          <a:solidFill>
                            <a:schemeClr val="tx1"/>
                          </a:solidFill>
                        </a:rPr>
                        <a:t>0.89 (0.71-1.59)</a:t>
                      </a:r>
                    </a:p>
                  </a:txBody>
                  <a:tcPr/>
                </a:tc>
                <a:tc>
                  <a:txBody>
                    <a:bodyPr/>
                    <a:lstStyle/>
                    <a:p>
                      <a:r>
                        <a:rPr lang="en-US" sz="2000" dirty="0">
                          <a:solidFill>
                            <a:schemeClr val="tx1"/>
                          </a:solidFill>
                        </a:rPr>
                        <a:t>0.22 (pop weighted)</a:t>
                      </a:r>
                    </a:p>
                  </a:txBody>
                  <a:tcPr/>
                </a:tc>
                <a:extLst>
                  <a:ext uri="{0D108BD9-81ED-4DB2-BD59-A6C34878D82A}">
                    <a16:rowId xmlns:a16="http://schemas.microsoft.com/office/drawing/2014/main" val="2510775767"/>
                  </a:ext>
                </a:extLst>
              </a:tr>
            </a:tbl>
          </a:graphicData>
        </a:graphic>
      </p:graphicFrame>
      <p:sp>
        <p:nvSpPr>
          <p:cNvPr id="13" name="TextBox 12">
            <a:extLst>
              <a:ext uri="{FF2B5EF4-FFF2-40B4-BE49-F238E27FC236}">
                <a16:creationId xmlns:a16="http://schemas.microsoft.com/office/drawing/2014/main" id="{1E8026AA-05B5-F723-FF55-1707BD95C9BA}"/>
              </a:ext>
            </a:extLst>
          </p:cNvPr>
          <p:cNvSpPr txBox="1"/>
          <p:nvPr/>
        </p:nvSpPr>
        <p:spPr>
          <a:xfrm>
            <a:off x="367682" y="4761416"/>
            <a:ext cx="1152848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RERER for O</a:t>
            </a:r>
            <a:r>
              <a:rPr lang="en-US" sz="2000" baseline="-25000" dirty="0"/>
              <a:t>3 </a:t>
            </a:r>
            <a:r>
              <a:rPr lang="en-US" sz="2000" dirty="0"/>
              <a:t>&gt; RERER for PM </a:t>
            </a:r>
            <a:r>
              <a:rPr lang="en-US" sz="2000" dirty="0">
                <a:latin typeface="Grotesque" panose="020B0504020202020204" pitchFamily="34" charset="0"/>
              </a:rPr>
              <a:t>→</a:t>
            </a:r>
            <a:r>
              <a:rPr lang="en-US" sz="2000" dirty="0"/>
              <a:t> O</a:t>
            </a:r>
            <a:r>
              <a:rPr lang="en-US" sz="2000" baseline="-25000" dirty="0"/>
              <a:t>3  </a:t>
            </a:r>
            <a:r>
              <a:rPr lang="en-US" sz="2000" dirty="0"/>
              <a:t>is more sensitive to extra-regional emission sources than PM</a:t>
            </a:r>
          </a:p>
          <a:p>
            <a:pPr marL="285750" indent="-285750">
              <a:buFont typeface="Arial" panose="020B0604020202020204" pitchFamily="34" charset="0"/>
              <a:buChar char="•"/>
            </a:pPr>
            <a:r>
              <a:rPr lang="en-US" sz="2000" dirty="0"/>
              <a:t>Range of RERER for O</a:t>
            </a:r>
            <a:r>
              <a:rPr lang="en-US" sz="2000" baseline="-25000" dirty="0"/>
              <a:t>3  </a:t>
            </a:r>
            <a:r>
              <a:rPr lang="en-US" sz="2000" dirty="0"/>
              <a:t>is larger than for PM for both regional and global models.</a:t>
            </a:r>
          </a:p>
          <a:p>
            <a:pPr marL="285750" indent="-285750">
              <a:buFont typeface="Arial" panose="020B0604020202020204" pitchFamily="34" charset="0"/>
              <a:buChar char="•"/>
            </a:pPr>
            <a:r>
              <a:rPr lang="en-US" sz="2000" dirty="0"/>
              <a:t>For Europe, regional and global models produce a similar RERER.  </a:t>
            </a:r>
          </a:p>
          <a:p>
            <a:pPr marL="285750" indent="-285750">
              <a:buFont typeface="Arial" panose="020B0604020202020204" pitchFamily="34" charset="0"/>
              <a:buChar char="•"/>
            </a:pPr>
            <a:r>
              <a:rPr lang="en-US" sz="2000" dirty="0"/>
              <a:t>For North America, the RERER available from one global model is much lower than for the regional models.     </a:t>
            </a:r>
          </a:p>
        </p:txBody>
      </p:sp>
    </p:spTree>
    <p:extLst>
      <p:ext uri="{BB962C8B-B14F-4D97-AF65-F5344CB8AC3E}">
        <p14:creationId xmlns:p14="http://schemas.microsoft.com/office/powerpoint/2010/main" val="66799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sz="2000" b="1" dirty="0">
                <a:solidFill>
                  <a:srgbClr val="FFFF00"/>
                </a:solidFill>
                <a:latin typeface="Calibri" panose="020F0502020204030204" pitchFamily="34" charset="0"/>
                <a:ea typeface="Calibri" panose="020F0502020204030204" pitchFamily="34" charset="0"/>
                <a:cs typeface="Calibri" panose="020F0502020204030204" pitchFamily="34" charset="0"/>
              </a:rPr>
              <a:t>Implications for Benefits Assessment</a:t>
            </a:r>
            <a:endParaRPr lang="en-US" altLang="en-US" sz="2000" b="0" dirty="0">
              <a:solidFill>
                <a:srgbClr val="FFFF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8D3E068-63AE-415E-0313-E17B4C7137EB}"/>
              </a:ext>
            </a:extLst>
          </p:cNvPr>
          <p:cNvSpPr txBox="1"/>
          <p:nvPr/>
        </p:nvSpPr>
        <p:spPr>
          <a:xfrm>
            <a:off x="1328921" y="389966"/>
            <a:ext cx="8957965" cy="830997"/>
          </a:xfrm>
          <a:prstGeom prst="rect">
            <a:avLst/>
          </a:prstGeom>
          <a:noFill/>
        </p:spPr>
        <p:txBody>
          <a:bodyPr wrap="none" rtlCol="0">
            <a:spAutoFit/>
          </a:bodyPr>
          <a:lstStyle/>
          <a:p>
            <a:r>
              <a:rPr lang="en-US" altLang="en-US" sz="2400" b="0" dirty="0">
                <a:latin typeface="Calibri"/>
                <a:cs typeface="Arial" panose="020B0604020202020204" pitchFamily="34" charset="0"/>
              </a:rPr>
              <a:t>Avoided PM</a:t>
            </a:r>
            <a:r>
              <a:rPr lang="en-US" altLang="en-US" sz="2400" b="0" baseline="-25000" dirty="0">
                <a:latin typeface="Calibri"/>
                <a:cs typeface="Arial" panose="020B0604020202020204" pitchFamily="34" charset="0"/>
              </a:rPr>
              <a:t>2.5</a:t>
            </a:r>
            <a:r>
              <a:rPr lang="en-US" altLang="en-US" sz="2400" b="0" dirty="0">
                <a:latin typeface="Calibri"/>
                <a:cs typeface="Arial" panose="020B0604020202020204" pitchFamily="34" charset="0"/>
              </a:rPr>
              <a:t> premature deaths by 20 % regional emission reductions</a:t>
            </a:r>
          </a:p>
          <a:p>
            <a:endParaRPr lang="en-US" sz="2400" dirty="0"/>
          </a:p>
        </p:txBody>
      </p:sp>
      <p:grpSp>
        <p:nvGrpSpPr>
          <p:cNvPr id="3" name="Group 2">
            <a:extLst>
              <a:ext uri="{FF2B5EF4-FFF2-40B4-BE49-F238E27FC236}">
                <a16:creationId xmlns:a16="http://schemas.microsoft.com/office/drawing/2014/main" id="{BD79D882-BC80-D736-E8AE-F0F3C92BF1AD}"/>
              </a:ext>
            </a:extLst>
          </p:cNvPr>
          <p:cNvGrpSpPr/>
          <p:nvPr/>
        </p:nvGrpSpPr>
        <p:grpSpPr>
          <a:xfrm>
            <a:off x="205509" y="1040116"/>
            <a:ext cx="3352800" cy="4053739"/>
            <a:chOff x="152400" y="1066800"/>
            <a:chExt cx="3352800" cy="4053739"/>
          </a:xfrm>
        </p:grpSpPr>
        <p:grpSp>
          <p:nvGrpSpPr>
            <p:cNvPr id="4" name="Group 3">
              <a:extLst>
                <a:ext uri="{FF2B5EF4-FFF2-40B4-BE49-F238E27FC236}">
                  <a16:creationId xmlns:a16="http://schemas.microsoft.com/office/drawing/2014/main" id="{D5CB713D-480A-EDCA-73AE-BC454128899E}"/>
                </a:ext>
              </a:extLst>
            </p:cNvPr>
            <p:cNvGrpSpPr/>
            <p:nvPr/>
          </p:nvGrpSpPr>
          <p:grpSpPr>
            <a:xfrm>
              <a:off x="152400" y="1371600"/>
              <a:ext cx="3352800" cy="3748939"/>
              <a:chOff x="152400" y="990601"/>
              <a:chExt cx="3352800" cy="3748939"/>
            </a:xfrm>
          </p:grpSpPr>
          <p:pic>
            <p:nvPicPr>
              <p:cNvPr id="7" name="Picture 6">
                <a:extLst>
                  <a:ext uri="{FF2B5EF4-FFF2-40B4-BE49-F238E27FC236}">
                    <a16:creationId xmlns:a16="http://schemas.microsoft.com/office/drawing/2014/main" id="{ED1EBC77-BBE6-F4C1-486D-A419542CC10F}"/>
                  </a:ext>
                </a:extLst>
              </p:cNvPr>
              <p:cNvPicPr>
                <a:picLocks noChangeAspect="1"/>
              </p:cNvPicPr>
              <p:nvPr/>
            </p:nvPicPr>
            <p:blipFill>
              <a:blip r:embed="rId2"/>
              <a:stretch>
                <a:fillRect/>
              </a:stretch>
            </p:blipFill>
            <p:spPr>
              <a:xfrm>
                <a:off x="152400" y="2590800"/>
                <a:ext cx="3352800" cy="1959713"/>
              </a:xfrm>
              <a:prstGeom prst="rect">
                <a:avLst/>
              </a:prstGeom>
            </p:spPr>
          </p:pic>
          <p:pic>
            <p:nvPicPr>
              <p:cNvPr id="9" name="Picture 8">
                <a:extLst>
                  <a:ext uri="{FF2B5EF4-FFF2-40B4-BE49-F238E27FC236}">
                    <a16:creationId xmlns:a16="http://schemas.microsoft.com/office/drawing/2014/main" id="{F1FB714E-281E-0AC5-C466-C20AC6AFDB4C}"/>
                  </a:ext>
                </a:extLst>
              </p:cNvPr>
              <p:cNvPicPr>
                <a:picLocks noChangeAspect="1"/>
              </p:cNvPicPr>
              <p:nvPr/>
            </p:nvPicPr>
            <p:blipFill>
              <a:blip r:embed="rId3"/>
              <a:stretch>
                <a:fillRect/>
              </a:stretch>
            </p:blipFill>
            <p:spPr>
              <a:xfrm>
                <a:off x="228600" y="990601"/>
                <a:ext cx="3276600" cy="1574472"/>
              </a:xfrm>
              <a:prstGeom prst="rect">
                <a:avLst/>
              </a:prstGeom>
            </p:spPr>
          </p:pic>
          <p:sp>
            <p:nvSpPr>
              <p:cNvPr id="11" name="TextBox 10">
                <a:extLst>
                  <a:ext uri="{FF2B5EF4-FFF2-40B4-BE49-F238E27FC236}">
                    <a16:creationId xmlns:a16="http://schemas.microsoft.com/office/drawing/2014/main" id="{463F1439-5262-DF79-702A-5768B60D66AB}"/>
                  </a:ext>
                </a:extLst>
              </p:cNvPr>
              <p:cNvSpPr txBox="1"/>
              <p:nvPr/>
            </p:nvSpPr>
            <p:spPr>
              <a:xfrm>
                <a:off x="457200" y="1823592"/>
                <a:ext cx="1085554" cy="538609"/>
              </a:xfrm>
              <a:prstGeom prst="rect">
                <a:avLst/>
              </a:prstGeom>
              <a:solidFill>
                <a:srgbClr val="FFFF00"/>
              </a:solidFill>
            </p:spPr>
            <p:txBody>
              <a:bodyPr wrap="none" rtlCol="0">
                <a:spAutoFit/>
              </a:bodyPr>
              <a:lstStyle/>
              <a:p>
                <a:pPr defTabSz="457200" eaLnBrk="0" fontAlgn="base" hangingPunct="0">
                  <a:spcBef>
                    <a:spcPct val="0"/>
                  </a:spcBef>
                  <a:spcAft>
                    <a:spcPct val="0"/>
                  </a:spcAft>
                </a:pPr>
                <a:r>
                  <a:rPr lang="en-US" sz="1100" dirty="0">
                    <a:solidFill>
                      <a:srgbClr val="000000"/>
                    </a:solidFill>
                    <a:latin typeface="Arial" panose="020B0604020202020204" pitchFamily="34" charset="0"/>
                    <a:ea typeface="MS PGothic" panose="020B0600070205080204" pitchFamily="34" charset="-128"/>
                  </a:rPr>
                  <a:t>Dec </a:t>
                </a:r>
                <a:r>
                  <a:rPr lang="en-US" sz="1100" dirty="0" err="1">
                    <a:solidFill>
                      <a:srgbClr val="000000"/>
                    </a:solidFill>
                    <a:latin typeface="Arial" panose="020B0604020202020204" pitchFamily="34" charset="0"/>
                    <a:ea typeface="MS PGothic" panose="020B0600070205080204" pitchFamily="34" charset="-128"/>
                  </a:rPr>
                  <a:t>Emiss</a:t>
                </a:r>
                <a:r>
                  <a:rPr lang="en-US" sz="1100" dirty="0">
                    <a:solidFill>
                      <a:srgbClr val="000000"/>
                    </a:solidFill>
                    <a:latin typeface="Arial" panose="020B0604020202020204" pitchFamily="34" charset="0"/>
                    <a:ea typeface="MS PGothic" panose="020B0600070205080204" pitchFamily="34" charset="-128"/>
                  </a:rPr>
                  <a:t> In </a:t>
                </a:r>
              </a:p>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Europe</a:t>
                </a:r>
              </a:p>
            </p:txBody>
          </p:sp>
          <p:sp>
            <p:nvSpPr>
              <p:cNvPr id="14" name="TextBox 13">
                <a:extLst>
                  <a:ext uri="{FF2B5EF4-FFF2-40B4-BE49-F238E27FC236}">
                    <a16:creationId xmlns:a16="http://schemas.microsoft.com/office/drawing/2014/main" id="{94A4A4AA-CA71-EB3D-B8EE-1CC734880AA1}"/>
                  </a:ext>
                </a:extLst>
              </p:cNvPr>
              <p:cNvSpPr txBox="1"/>
              <p:nvPr/>
            </p:nvSpPr>
            <p:spPr>
              <a:xfrm>
                <a:off x="457200" y="3789403"/>
                <a:ext cx="1146532" cy="553998"/>
              </a:xfrm>
              <a:prstGeom prst="rect">
                <a:avLst/>
              </a:prstGeom>
              <a:solidFill>
                <a:srgbClr val="FFFF00"/>
              </a:solidFill>
            </p:spPr>
            <p:txBody>
              <a:bodyPr wrap="none" rtlCol="0">
                <a:spAutoFit/>
              </a:bodyPr>
              <a:lstStyle/>
              <a:p>
                <a:pPr defTabSz="457200" eaLnBrk="0" fontAlgn="base" hangingPunct="0">
                  <a:spcBef>
                    <a:spcPct val="0"/>
                  </a:spcBef>
                  <a:spcAft>
                    <a:spcPct val="0"/>
                  </a:spcAft>
                </a:pPr>
                <a:r>
                  <a:rPr lang="en-US" sz="1100" dirty="0">
                    <a:solidFill>
                      <a:srgbClr val="000000"/>
                    </a:solidFill>
                    <a:latin typeface="Arial" panose="020B0604020202020204" pitchFamily="34" charset="0"/>
                    <a:ea typeface="MS PGothic" panose="020B0600070205080204" pitchFamily="34" charset="-128"/>
                  </a:rPr>
                  <a:t>Dec </a:t>
                </a:r>
                <a:r>
                  <a:rPr lang="en-US" sz="1100" dirty="0" err="1">
                    <a:solidFill>
                      <a:srgbClr val="000000"/>
                    </a:solidFill>
                    <a:latin typeface="Arial" panose="020B0604020202020204" pitchFamily="34" charset="0"/>
                    <a:ea typeface="MS PGothic" panose="020B0600070205080204" pitchFamily="34" charset="-128"/>
                  </a:rPr>
                  <a:t>Emiss</a:t>
                </a:r>
                <a:r>
                  <a:rPr lang="en-US" sz="1100" dirty="0">
                    <a:solidFill>
                      <a:srgbClr val="000000"/>
                    </a:solidFill>
                    <a:latin typeface="Arial" panose="020B0604020202020204" pitchFamily="34" charset="0"/>
                    <a:ea typeface="MS PGothic" panose="020B0600070205080204" pitchFamily="34" charset="-128"/>
                  </a:rPr>
                  <a:t> In </a:t>
                </a:r>
              </a:p>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East Asia</a:t>
                </a:r>
              </a:p>
            </p:txBody>
          </p:sp>
          <p:pic>
            <p:nvPicPr>
              <p:cNvPr id="15" name="Picture 14">
                <a:extLst>
                  <a:ext uri="{FF2B5EF4-FFF2-40B4-BE49-F238E27FC236}">
                    <a16:creationId xmlns:a16="http://schemas.microsoft.com/office/drawing/2014/main" id="{C4CC891D-C0EC-9E1D-D913-05372ECA62E8}"/>
                  </a:ext>
                </a:extLst>
              </p:cNvPr>
              <p:cNvPicPr>
                <a:picLocks noChangeAspect="1"/>
              </p:cNvPicPr>
              <p:nvPr/>
            </p:nvPicPr>
            <p:blipFill>
              <a:blip r:embed="rId4"/>
              <a:stretch>
                <a:fillRect/>
              </a:stretch>
            </p:blipFill>
            <p:spPr>
              <a:xfrm>
                <a:off x="381000" y="4419600"/>
                <a:ext cx="2895600" cy="319940"/>
              </a:xfrm>
              <a:prstGeom prst="rect">
                <a:avLst/>
              </a:prstGeom>
            </p:spPr>
          </p:pic>
        </p:grpSp>
        <p:sp>
          <p:nvSpPr>
            <p:cNvPr id="5" name="TextBox 4">
              <a:extLst>
                <a:ext uri="{FF2B5EF4-FFF2-40B4-BE49-F238E27FC236}">
                  <a16:creationId xmlns:a16="http://schemas.microsoft.com/office/drawing/2014/main" id="{4AA7194B-00F2-742A-D41E-50D470881EA5}"/>
                </a:ext>
              </a:extLst>
            </p:cNvPr>
            <p:cNvSpPr txBox="1"/>
            <p:nvPr/>
          </p:nvSpPr>
          <p:spPr>
            <a:xfrm>
              <a:off x="304800" y="1066800"/>
              <a:ext cx="2985048" cy="307777"/>
            </a:xfrm>
            <a:prstGeom prst="rect">
              <a:avLst/>
            </a:prstGeom>
            <a:noFill/>
          </p:spPr>
          <p:txBody>
            <a:bodyPr wrap="none" rtlCol="0">
              <a:spAutoFit/>
            </a:bodyPr>
            <a:lstStyle/>
            <a:p>
              <a:pPr defTabSz="457200" eaLnBrk="0" fontAlgn="base" hangingPunct="0">
                <a:spcBef>
                  <a:spcPct val="0"/>
                </a:spcBef>
                <a:spcAft>
                  <a:spcPct val="0"/>
                </a:spcAft>
              </a:pPr>
              <a:r>
                <a:rPr lang="en-US" sz="1400" dirty="0">
                  <a:solidFill>
                    <a:srgbClr val="000000"/>
                  </a:solidFill>
                  <a:latin typeface="Arial" panose="020B0604020202020204" pitchFamily="34" charset="0"/>
                  <a:ea typeface="MS PGothic" panose="020B0600070205080204" pitchFamily="34" charset="-128"/>
                </a:rPr>
                <a:t>Avoided PM2.5 deaths/yr/1000 km</a:t>
              </a:r>
              <a:r>
                <a:rPr lang="en-US" sz="1400" baseline="30000" dirty="0">
                  <a:solidFill>
                    <a:srgbClr val="000000"/>
                  </a:solidFill>
                  <a:latin typeface="Arial" panose="020B0604020202020204" pitchFamily="34" charset="0"/>
                  <a:ea typeface="MS PGothic" panose="020B0600070205080204" pitchFamily="34" charset="-128"/>
                </a:rPr>
                <a:t>2</a:t>
              </a:r>
            </a:p>
          </p:txBody>
        </p:sp>
      </p:grpSp>
      <p:sp>
        <p:nvSpPr>
          <p:cNvPr id="16" name="TextBox 15">
            <a:extLst>
              <a:ext uri="{FF2B5EF4-FFF2-40B4-BE49-F238E27FC236}">
                <a16:creationId xmlns:a16="http://schemas.microsoft.com/office/drawing/2014/main" id="{E5062F9E-2503-EF5B-2A92-18F86EDE3BCC}"/>
              </a:ext>
            </a:extLst>
          </p:cNvPr>
          <p:cNvSpPr txBox="1"/>
          <p:nvPr/>
        </p:nvSpPr>
        <p:spPr>
          <a:xfrm>
            <a:off x="3818272" y="1040116"/>
            <a:ext cx="7663872" cy="3108543"/>
          </a:xfrm>
          <a:prstGeom prst="rect">
            <a:avLst/>
          </a:prstGeom>
          <a:noFill/>
        </p:spPr>
        <p:txBody>
          <a:bodyPr wrap="square" rtlCol="0">
            <a:spAutoFit/>
          </a:bodyPr>
          <a:lstStyle/>
          <a:p>
            <a:pPr marL="168275" indent="-163513" defTabSz="457200" eaLnBrk="0" fontAlgn="base" hangingPunct="0">
              <a:spcBef>
                <a:spcPts val="600"/>
              </a:spcBef>
              <a:spcAft>
                <a:spcPts val="600"/>
              </a:spcAft>
              <a:buFont typeface="Arial"/>
              <a:buChar char="•"/>
            </a:pPr>
            <a:r>
              <a:rPr lang="en-US" dirty="0">
                <a:solidFill>
                  <a:srgbClr val="000000"/>
                </a:solidFill>
                <a:latin typeface="Calibri"/>
                <a:ea typeface="MS PGothic" panose="020B0600070205080204" pitchFamily="34" charset="-128"/>
              </a:rPr>
              <a:t>HTAP Estimated PM</a:t>
            </a:r>
            <a:r>
              <a:rPr lang="en-US" baseline="-25000" dirty="0">
                <a:solidFill>
                  <a:srgbClr val="000000"/>
                </a:solidFill>
                <a:latin typeface="Calibri"/>
                <a:ea typeface="MS PGothic" panose="020B0600070205080204" pitchFamily="34" charset="-128"/>
              </a:rPr>
              <a:t>2.5</a:t>
            </a:r>
            <a:r>
              <a:rPr lang="en-US" dirty="0">
                <a:solidFill>
                  <a:srgbClr val="000000"/>
                </a:solidFill>
                <a:latin typeface="Calibri"/>
                <a:ea typeface="MS PGothic" panose="020B0600070205080204" pitchFamily="34" charset="-128"/>
              </a:rPr>
              <a:t>-related mortality worldwide 2.8 million annually</a:t>
            </a:r>
          </a:p>
          <a:p>
            <a:pPr marL="411162" lvl="1" indent="-285750" defTabSz="404813" eaLnBrk="0" fontAlgn="base" hangingPunct="0">
              <a:spcAft>
                <a:spcPts val="600"/>
              </a:spcAft>
              <a:buFont typeface="Courier New" panose="02070309020205020404" pitchFamily="49" charset="0"/>
              <a:buChar char="o"/>
            </a:pPr>
            <a:r>
              <a:rPr lang="en-US" dirty="0">
                <a:solidFill>
                  <a:srgbClr val="000000"/>
                </a:solidFill>
                <a:latin typeface="Calibri"/>
                <a:ea typeface="MS PGothic" panose="020B0600070205080204" pitchFamily="34" charset="-128"/>
              </a:rPr>
              <a:t>Reducing global emissions by 20 % saves 290,000 deaths, 40 % in East and South Asia.</a:t>
            </a:r>
          </a:p>
          <a:p>
            <a:pPr marL="411162" lvl="1" indent="-285750" defTabSz="404813" eaLnBrk="0" fontAlgn="base" hangingPunct="0">
              <a:spcAft>
                <a:spcPts val="600"/>
              </a:spcAft>
              <a:buFont typeface="Courier New" panose="02070309020205020404" pitchFamily="49" charset="0"/>
              <a:buChar char="o"/>
            </a:pPr>
            <a:r>
              <a:rPr lang="en-US" dirty="0">
                <a:solidFill>
                  <a:srgbClr val="000000"/>
                </a:solidFill>
                <a:latin typeface="Calibri"/>
                <a:ea typeface="MS PGothic" panose="020B0600070205080204" pitchFamily="34" charset="-128"/>
              </a:rPr>
              <a:t>42,000 deaths by inter-regional atmospheric transport of PM</a:t>
            </a:r>
            <a:r>
              <a:rPr lang="en-US" baseline="-25000" dirty="0">
                <a:solidFill>
                  <a:srgbClr val="000000"/>
                </a:solidFill>
                <a:latin typeface="Calibri"/>
                <a:ea typeface="MS PGothic" panose="020B0600070205080204" pitchFamily="34" charset="-128"/>
              </a:rPr>
              <a:t>2.5</a:t>
            </a:r>
            <a:r>
              <a:rPr lang="en-US" dirty="0">
                <a:solidFill>
                  <a:srgbClr val="000000"/>
                </a:solidFill>
                <a:latin typeface="Calibri"/>
                <a:ea typeface="MS PGothic" panose="020B0600070205080204" pitchFamily="34" charset="-128"/>
              </a:rPr>
              <a:t>- this is more than from O</a:t>
            </a:r>
            <a:r>
              <a:rPr lang="en-US" baseline="-25000" dirty="0">
                <a:solidFill>
                  <a:srgbClr val="000000"/>
                </a:solidFill>
                <a:latin typeface="Calibri"/>
                <a:ea typeface="MS PGothic" panose="020B0600070205080204" pitchFamily="34" charset="-128"/>
              </a:rPr>
              <a:t>3</a:t>
            </a:r>
            <a:r>
              <a:rPr lang="en-US" dirty="0">
                <a:solidFill>
                  <a:srgbClr val="000000"/>
                </a:solidFill>
                <a:latin typeface="Calibri"/>
                <a:ea typeface="MS PGothic" panose="020B0600070205080204" pitchFamily="34" charset="-128"/>
              </a:rPr>
              <a:t> as PM</a:t>
            </a:r>
            <a:r>
              <a:rPr lang="en-US" baseline="-25000" dirty="0">
                <a:solidFill>
                  <a:srgbClr val="000000"/>
                </a:solidFill>
                <a:latin typeface="Calibri"/>
                <a:ea typeface="MS PGothic" panose="020B0600070205080204" pitchFamily="34" charset="-128"/>
              </a:rPr>
              <a:t>2.5</a:t>
            </a:r>
            <a:r>
              <a:rPr lang="en-US" dirty="0">
                <a:solidFill>
                  <a:srgbClr val="000000"/>
                </a:solidFill>
                <a:latin typeface="Calibri"/>
                <a:ea typeface="MS PGothic" panose="020B0600070205080204" pitchFamily="34" charset="-128"/>
              </a:rPr>
              <a:t> influence mortality more strongly</a:t>
            </a:r>
          </a:p>
          <a:p>
            <a:pPr marL="168275" lvl="1" indent="-163513" defTabSz="457200" eaLnBrk="0" fontAlgn="base" hangingPunct="0">
              <a:spcBef>
                <a:spcPts val="600"/>
              </a:spcBef>
              <a:spcAft>
                <a:spcPts val="600"/>
              </a:spcAft>
              <a:buFont typeface="Arial"/>
              <a:buChar char="•"/>
            </a:pPr>
            <a:r>
              <a:rPr lang="en-US" dirty="0">
                <a:solidFill>
                  <a:srgbClr val="000000"/>
                </a:solidFill>
                <a:latin typeface="Calibri"/>
                <a:ea typeface="MS PGothic" panose="020B0600070205080204" pitchFamily="34" charset="-128"/>
              </a:rPr>
              <a:t>Reducing NOX, VOC, and CO emissions by 20 % would save 47,000 lives (half in South Asia). 10,000 due to intercontinental transport.</a:t>
            </a:r>
          </a:p>
          <a:p>
            <a:pPr marL="168275" lvl="1" indent="-163513" defTabSz="457200" eaLnBrk="0" fontAlgn="base" hangingPunct="0">
              <a:spcBef>
                <a:spcPts val="600"/>
              </a:spcBef>
              <a:spcAft>
                <a:spcPts val="600"/>
              </a:spcAft>
              <a:buFont typeface="Arial"/>
              <a:buChar char="•"/>
            </a:pPr>
            <a:r>
              <a:rPr lang="en-US" sz="2000" b="1" dirty="0">
                <a:solidFill>
                  <a:srgbClr val="000000"/>
                </a:solidFill>
                <a:latin typeface="Calibri"/>
                <a:ea typeface="MS PGothic" panose="020B0600070205080204" pitchFamily="34" charset="-128"/>
              </a:rPr>
              <a:t>Global models health impact estimates are lower than regional models - especially in the US.</a:t>
            </a:r>
          </a:p>
        </p:txBody>
      </p:sp>
      <p:graphicFrame>
        <p:nvGraphicFramePr>
          <p:cNvPr id="17" name="Table 16">
            <a:extLst>
              <a:ext uri="{FF2B5EF4-FFF2-40B4-BE49-F238E27FC236}">
                <a16:creationId xmlns:a16="http://schemas.microsoft.com/office/drawing/2014/main" id="{8BBDDE41-01E3-EEEB-852B-C448CE51F520}"/>
              </a:ext>
            </a:extLst>
          </p:cNvPr>
          <p:cNvGraphicFramePr>
            <a:graphicFrameLocks noGrp="1"/>
          </p:cNvGraphicFramePr>
          <p:nvPr>
            <p:extLst>
              <p:ext uri="{D42A27DB-BD31-4B8C-83A1-F6EECF244321}">
                <p14:modId xmlns:p14="http://schemas.microsoft.com/office/powerpoint/2010/main" val="3272778152"/>
              </p:ext>
            </p:extLst>
          </p:nvPr>
        </p:nvGraphicFramePr>
        <p:xfrm>
          <a:off x="4100680" y="4339758"/>
          <a:ext cx="7029138" cy="1767841"/>
        </p:xfrm>
        <a:graphic>
          <a:graphicData uri="http://schemas.openxmlformats.org/drawingml/2006/table">
            <a:tbl>
              <a:tblPr firstRow="1" bandRow="1">
                <a:tableStyleId>{5C22544A-7EE6-4342-B048-85BDC9FD1C3A}</a:tableStyleId>
              </a:tblPr>
              <a:tblGrid>
                <a:gridCol w="2149558">
                  <a:extLst>
                    <a:ext uri="{9D8B030D-6E8A-4147-A177-3AD203B41FA5}">
                      <a16:colId xmlns:a16="http://schemas.microsoft.com/office/drawing/2014/main" val="20000"/>
                    </a:ext>
                  </a:extLst>
                </a:gridCol>
                <a:gridCol w="1294156">
                  <a:extLst>
                    <a:ext uri="{9D8B030D-6E8A-4147-A177-3AD203B41FA5}">
                      <a16:colId xmlns:a16="http://schemas.microsoft.com/office/drawing/2014/main" val="20001"/>
                    </a:ext>
                  </a:extLst>
                </a:gridCol>
                <a:gridCol w="1242379">
                  <a:extLst>
                    <a:ext uri="{9D8B030D-6E8A-4147-A177-3AD203B41FA5}">
                      <a16:colId xmlns:a16="http://schemas.microsoft.com/office/drawing/2014/main" val="20002"/>
                    </a:ext>
                  </a:extLst>
                </a:gridCol>
                <a:gridCol w="1036066">
                  <a:extLst>
                    <a:ext uri="{9D8B030D-6E8A-4147-A177-3AD203B41FA5}">
                      <a16:colId xmlns:a16="http://schemas.microsoft.com/office/drawing/2014/main" val="20003"/>
                    </a:ext>
                  </a:extLst>
                </a:gridCol>
                <a:gridCol w="1306979">
                  <a:extLst>
                    <a:ext uri="{9D8B030D-6E8A-4147-A177-3AD203B41FA5}">
                      <a16:colId xmlns:a16="http://schemas.microsoft.com/office/drawing/2014/main" val="20004"/>
                    </a:ext>
                  </a:extLst>
                </a:gridCol>
              </a:tblGrid>
              <a:tr h="721361">
                <a:tc rowSpan="2">
                  <a:txBody>
                    <a:bodyPr/>
                    <a:lstStyle/>
                    <a:p>
                      <a:r>
                        <a:rPr lang="en-US" sz="1400" dirty="0"/>
                        <a:t>O</a:t>
                      </a:r>
                      <a:r>
                        <a:rPr lang="en-US" sz="1400" baseline="-25000" dirty="0"/>
                        <a:t>3</a:t>
                      </a:r>
                      <a:r>
                        <a:rPr lang="en-US" sz="1400" dirty="0"/>
                        <a:t>+PM deaths/year avoided by 20 % global emissions decrease</a:t>
                      </a:r>
                    </a:p>
                  </a:txBody>
                  <a:tcPr/>
                </a:tc>
                <a:tc gridSpan="2">
                  <a:txBody>
                    <a:bodyPr/>
                    <a:lstStyle/>
                    <a:p>
                      <a:r>
                        <a:rPr lang="en-US" sz="1400" dirty="0"/>
                        <a:t>Regional models</a:t>
                      </a:r>
                    </a:p>
                    <a:p>
                      <a:r>
                        <a:rPr lang="en-US" sz="1400" dirty="0" err="1"/>
                        <a:t>Im</a:t>
                      </a:r>
                      <a:r>
                        <a:rPr lang="en-US" sz="1400" dirty="0"/>
                        <a:t> et al, ACP, 2018</a:t>
                      </a:r>
                    </a:p>
                  </a:txBody>
                  <a:tcPr>
                    <a:lnB w="12700" cap="flat" cmpd="sng" algn="ctr">
                      <a:solidFill>
                        <a:scrgbClr r="0" g="0" b="0"/>
                      </a:solidFill>
                      <a:prstDash val="sysDash"/>
                      <a:round/>
                      <a:headEnd type="none" w="med" len="med"/>
                      <a:tailEnd type="none" w="med" len="med"/>
                    </a:lnB>
                  </a:tcPr>
                </a:tc>
                <a:tc hMerge="1">
                  <a:txBody>
                    <a:bodyPr/>
                    <a:lstStyle/>
                    <a:p>
                      <a:endParaRPr lang="en-US"/>
                    </a:p>
                  </a:txBody>
                  <a:tcPr/>
                </a:tc>
                <a:tc gridSpan="2">
                  <a:txBody>
                    <a:bodyPr/>
                    <a:lstStyle/>
                    <a:p>
                      <a:r>
                        <a:rPr lang="en-US" sz="1400" dirty="0"/>
                        <a:t>Global models</a:t>
                      </a:r>
                    </a:p>
                    <a:p>
                      <a:r>
                        <a:rPr lang="en-US" sz="1400" dirty="0"/>
                        <a:t>Liang</a:t>
                      </a:r>
                      <a:r>
                        <a:rPr lang="en-US" sz="1400" baseline="0" dirty="0"/>
                        <a:t> et al, ACP, 2018</a:t>
                      </a:r>
                      <a:endParaRPr lang="en-US" sz="1400" dirty="0"/>
                    </a:p>
                  </a:txBody>
                  <a:tcPr>
                    <a:lnB w="12700" cap="flat" cmpd="sng" algn="ctr">
                      <a:solidFill>
                        <a:scrgbClr r="0" g="0" b="0"/>
                      </a:solidFill>
                      <a:prstDash val="sysDash"/>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56019">
                <a:tc vMerge="1">
                  <a:txBody>
                    <a:bodyPr/>
                    <a:lstStyle/>
                    <a:p>
                      <a:endParaRPr lang="en-US"/>
                    </a:p>
                  </a:txBody>
                  <a:tcPr/>
                </a:tc>
                <a:tc>
                  <a:txBody>
                    <a:bodyPr/>
                    <a:lstStyle/>
                    <a:p>
                      <a:r>
                        <a:rPr lang="en-US" sz="1400" dirty="0"/>
                        <a:t>In region</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tcPr>
                </a:tc>
                <a:tc>
                  <a:txBody>
                    <a:bodyPr/>
                    <a:lstStyle/>
                    <a:p>
                      <a:r>
                        <a:rPr lang="en-US" sz="1400" dirty="0"/>
                        <a:t>Long-range</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In region</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lnT w="12700" cap="flat" cmpd="sng" algn="ctr">
                      <a:solidFill>
                        <a:scrgbClr r="0" g="0" b="0"/>
                      </a:solidFill>
                      <a:prstDash val="sysDash"/>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Long-range</a:t>
                      </a:r>
                    </a:p>
                  </a:txBody>
                  <a:tcPr>
                    <a:lnL w="12700" cap="flat" cmpd="sng" algn="ctr">
                      <a:solidFill>
                        <a:scrgbClr r="0" g="0" b="0"/>
                      </a:solidFill>
                      <a:prstDash val="sysDash"/>
                      <a:round/>
                      <a:headEnd type="none" w="med" len="med"/>
                      <a:tailEnd type="none" w="med" len="med"/>
                    </a:lnL>
                    <a:lnT w="12700" cap="flat" cmpd="sng" algn="ctr">
                      <a:solidFill>
                        <a:scrgbClr r="0" g="0" b="0"/>
                      </a:solidFill>
                      <a:prstDash val="sysDash"/>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1400" dirty="0"/>
                        <a:t>US</a:t>
                      </a:r>
                    </a:p>
                  </a:txBody>
                  <a:tcPr>
                    <a:lnR w="12700" cap="flat" cmpd="sng" algn="ctr">
                      <a:solidFill>
                        <a:scrgbClr r="0" g="0" b="0"/>
                      </a:solidFill>
                      <a:prstDash val="sysDash"/>
                      <a:round/>
                      <a:headEnd type="none" w="med" len="med"/>
                      <a:tailEnd type="none" w="med" len="med"/>
                    </a:lnR>
                  </a:tcPr>
                </a:tc>
                <a:tc>
                  <a:txBody>
                    <a:bodyPr/>
                    <a:lstStyle/>
                    <a:p>
                      <a:r>
                        <a:rPr lang="en-US" sz="1400" dirty="0"/>
                        <a:t>27500</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tcPr>
                </a:tc>
                <a:tc>
                  <a:txBody>
                    <a:bodyPr/>
                    <a:lstStyle/>
                    <a:p>
                      <a:r>
                        <a:rPr lang="en-US" sz="1400" dirty="0"/>
                        <a:t>2000</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tcPr>
                </a:tc>
                <a:tc>
                  <a:txBody>
                    <a:bodyPr/>
                    <a:lstStyle/>
                    <a:p>
                      <a:r>
                        <a:rPr lang="en-US" sz="1400" dirty="0"/>
                        <a:t>19500</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tcPr>
                </a:tc>
                <a:tc>
                  <a:txBody>
                    <a:bodyPr/>
                    <a:lstStyle/>
                    <a:p>
                      <a:r>
                        <a:rPr lang="en-US" sz="1400" dirty="0"/>
                        <a:t>570</a:t>
                      </a:r>
                    </a:p>
                  </a:txBody>
                  <a:tcPr>
                    <a:lnL w="12700" cap="flat" cmpd="sng" algn="ctr">
                      <a:solidFill>
                        <a:scrgbClr r="0" g="0" b="0"/>
                      </a:solidFill>
                      <a:prstDash val="sysDash"/>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400" dirty="0"/>
                        <a:t>Europe</a:t>
                      </a:r>
                    </a:p>
                  </a:txBody>
                  <a:tcPr>
                    <a:lnR w="12700" cap="flat" cmpd="sng" algn="ctr">
                      <a:solidFill>
                        <a:scrgbClr r="0" g="0" b="0"/>
                      </a:solidFill>
                      <a:prstDash val="sysDash"/>
                      <a:round/>
                      <a:headEnd type="none" w="med" len="med"/>
                      <a:tailEnd type="none" w="med" len="med"/>
                    </a:lnR>
                  </a:tcPr>
                </a:tc>
                <a:tc>
                  <a:txBody>
                    <a:bodyPr/>
                    <a:lstStyle/>
                    <a:p>
                      <a:r>
                        <a:rPr lang="en-US" sz="1400" dirty="0"/>
                        <a:t>54000</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tcPr>
                </a:tc>
                <a:tc>
                  <a:txBody>
                    <a:bodyPr/>
                    <a:lstStyle/>
                    <a:p>
                      <a:r>
                        <a:rPr lang="en-US" sz="1400" dirty="0"/>
                        <a:t>1000</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tcPr>
                </a:tc>
                <a:tc>
                  <a:txBody>
                    <a:bodyPr/>
                    <a:lstStyle/>
                    <a:p>
                      <a:r>
                        <a:rPr lang="en-US" sz="1400" dirty="0"/>
                        <a:t>33000</a:t>
                      </a:r>
                    </a:p>
                  </a:txBody>
                  <a:tcPr>
                    <a:lnL w="12700" cap="flat" cmpd="sng" algn="ctr">
                      <a:solidFill>
                        <a:scrgbClr r="0" g="0" b="0"/>
                      </a:solidFill>
                      <a:prstDash val="sysDash"/>
                      <a:round/>
                      <a:headEnd type="none" w="med" len="med"/>
                      <a:tailEnd type="none" w="med" len="med"/>
                    </a:lnL>
                    <a:lnR w="12700" cap="flat" cmpd="sng" algn="ctr">
                      <a:solidFill>
                        <a:scrgbClr r="0" g="0" b="0"/>
                      </a:solidFill>
                      <a:prstDash val="sysDash"/>
                      <a:round/>
                      <a:headEnd type="none" w="med" len="med"/>
                      <a:tailEnd type="none" w="med" len="med"/>
                    </a:lnR>
                  </a:tcPr>
                </a:tc>
                <a:tc>
                  <a:txBody>
                    <a:bodyPr/>
                    <a:lstStyle/>
                    <a:p>
                      <a:r>
                        <a:rPr lang="en-US" sz="1400" dirty="0"/>
                        <a:t>670</a:t>
                      </a:r>
                    </a:p>
                  </a:txBody>
                  <a:tcPr>
                    <a:lnL w="12700" cap="flat" cmpd="sng" algn="ctr">
                      <a:solidFill>
                        <a:scrgbClr r="0" g="0" b="0"/>
                      </a:solidFill>
                      <a:prstDash val="sysDash"/>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A2AB269-FF36-44BF-E105-B9F4983E6EA5}"/>
              </a:ext>
            </a:extLst>
          </p:cNvPr>
          <p:cNvSpPr txBox="1"/>
          <p:nvPr/>
        </p:nvSpPr>
        <p:spPr>
          <a:xfrm>
            <a:off x="9157891" y="6468034"/>
            <a:ext cx="2956458" cy="276999"/>
          </a:xfrm>
          <a:prstGeom prst="rect">
            <a:avLst/>
          </a:prstGeom>
          <a:noFill/>
        </p:spPr>
        <p:txBody>
          <a:bodyPr wrap="none" rtlCol="0">
            <a:spAutoFit/>
          </a:bodyPr>
          <a:lstStyle/>
          <a:p>
            <a:pPr defTabSz="457200" eaLnBrk="0" fontAlgn="base" hangingPunct="0">
              <a:spcBef>
                <a:spcPct val="0"/>
              </a:spcBef>
              <a:spcAft>
                <a:spcPct val="0"/>
              </a:spcAft>
            </a:pPr>
            <a:r>
              <a:rPr lang="en-US" sz="1200" dirty="0">
                <a:solidFill>
                  <a:srgbClr val="000000"/>
                </a:solidFill>
                <a:latin typeface="Arial" panose="020B0604020202020204" pitchFamily="34" charset="0"/>
                <a:ea typeface="MS PGothic" panose="020B0600070205080204" pitchFamily="34" charset="-128"/>
              </a:rPr>
              <a:t>Source: </a:t>
            </a:r>
            <a:r>
              <a:rPr lang="en-US" sz="1200" dirty="0" err="1">
                <a:solidFill>
                  <a:srgbClr val="000000"/>
                </a:solidFill>
                <a:latin typeface="Arial" panose="020B0604020202020204" pitchFamily="34" charset="0"/>
                <a:ea typeface="MS PGothic" panose="020B0600070205080204" pitchFamily="34" charset="-128"/>
              </a:rPr>
              <a:t>Im</a:t>
            </a:r>
            <a:r>
              <a:rPr lang="en-US" sz="1200" dirty="0">
                <a:solidFill>
                  <a:srgbClr val="000000"/>
                </a:solidFill>
                <a:latin typeface="Arial" panose="020B0604020202020204" pitchFamily="34" charset="0"/>
                <a:ea typeface="MS PGothic" panose="020B0600070205080204" pitchFamily="34" charset="-128"/>
              </a:rPr>
              <a:t> et al, 2018; Liang et al.; 2018</a:t>
            </a:r>
          </a:p>
        </p:txBody>
      </p:sp>
    </p:spTree>
    <p:extLst>
      <p:ext uri="{BB962C8B-B14F-4D97-AF65-F5344CB8AC3E}">
        <p14:creationId xmlns:p14="http://schemas.microsoft.com/office/powerpoint/2010/main" val="267815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417" y="1305341"/>
            <a:ext cx="11573164" cy="4247317"/>
          </a:xfrm>
          <a:prstGeom prst="rect">
            <a:avLst/>
          </a:prstGeom>
          <a:noFill/>
        </p:spPr>
        <p:txBody>
          <a:bodyPr wrap="square" rtlCol="0">
            <a:spAutoFit/>
          </a:bodyPr>
          <a:lstStyle/>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The more confined definition of model regions, harmonized and recent emissions, and harmonized emission perturbation experiments in HTAP2 allow more consistent comparison of regional/global model sensitivity studies. </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The contributions from foreign regions to annual O</a:t>
            </a:r>
            <a:r>
              <a:rPr lang="en-US" sz="2000" baseline="-25000" dirty="0">
                <a:solidFill>
                  <a:srgbClr val="000000"/>
                </a:solidFill>
                <a:latin typeface="Arial" panose="020B0604020202020204" pitchFamily="34" charset="0"/>
                <a:ea typeface="MS PGothic" panose="020B0600070205080204" pitchFamily="34" charset="-128"/>
              </a:rPr>
              <a:t>3</a:t>
            </a:r>
            <a:r>
              <a:rPr lang="en-US" sz="2000" dirty="0">
                <a:solidFill>
                  <a:srgbClr val="000000"/>
                </a:solidFill>
                <a:latin typeface="Arial" panose="020B0604020202020204" pitchFamily="34" charset="0"/>
                <a:ea typeface="MS PGothic" panose="020B0600070205080204" pitchFamily="34" charset="-128"/>
              </a:rPr>
              <a:t> in the USA and Europe (based on ensemble estimates) are quite similar to HTAP1, but the impact of domestic emission reductions changed.</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New results allow better quantification of the </a:t>
            </a:r>
            <a:r>
              <a:rPr lang="en-US" sz="2000" i="1" dirty="0">
                <a:solidFill>
                  <a:srgbClr val="000000"/>
                </a:solidFill>
                <a:latin typeface="Arial" panose="020B0604020202020204" pitchFamily="34" charset="0"/>
                <a:ea typeface="MS PGothic" panose="020B0600070205080204" pitchFamily="34" charset="-128"/>
              </a:rPr>
              <a:t>relative importance </a:t>
            </a:r>
            <a:r>
              <a:rPr lang="en-US" sz="2000" dirty="0">
                <a:solidFill>
                  <a:srgbClr val="000000"/>
                </a:solidFill>
                <a:latin typeface="Arial" panose="020B0604020202020204" pitchFamily="34" charset="0"/>
                <a:ea typeface="MS PGothic" panose="020B0600070205080204" pitchFamily="34" charset="-128"/>
              </a:rPr>
              <a:t>of foreign emission reductions.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Global and regional models give qualitatively similar answers with regard to long-range impacts on O</a:t>
            </a:r>
            <a:r>
              <a:rPr lang="en-US" sz="2000" baseline="-25000" dirty="0">
                <a:solidFill>
                  <a:srgbClr val="000000"/>
                </a:solidFill>
                <a:latin typeface="Arial" panose="020B0604020202020204" pitchFamily="34" charset="0"/>
                <a:ea typeface="MS PGothic" panose="020B0600070205080204" pitchFamily="34" charset="-128"/>
              </a:rPr>
              <a:t>3</a:t>
            </a:r>
            <a:r>
              <a:rPr lang="en-US" sz="2000" dirty="0">
                <a:solidFill>
                  <a:srgbClr val="000000"/>
                </a:solidFill>
                <a:latin typeface="Arial" panose="020B0604020202020204" pitchFamily="34" charset="0"/>
                <a:ea typeface="MS PGothic" panose="020B0600070205080204" pitchFamily="34" charset="-128"/>
              </a:rPr>
              <a:t> and PM</a:t>
            </a:r>
            <a:r>
              <a:rPr lang="en-US" sz="2000" baseline="-25000" dirty="0">
                <a:solidFill>
                  <a:srgbClr val="000000"/>
                </a:solidFill>
                <a:latin typeface="Arial" panose="020B0604020202020204" pitchFamily="34" charset="0"/>
                <a:ea typeface="MS PGothic" panose="020B0600070205080204" pitchFamily="34" charset="-128"/>
              </a:rPr>
              <a:t>2.5</a:t>
            </a:r>
            <a:r>
              <a:rPr lang="en-US" sz="2000" dirty="0">
                <a:solidFill>
                  <a:srgbClr val="000000"/>
                </a:solidFill>
                <a:latin typeface="Arial" panose="020B0604020202020204" pitchFamily="34" charset="0"/>
                <a:ea typeface="MS PGothic" panose="020B0600070205080204" pitchFamily="34" charset="-128"/>
              </a:rPr>
              <a:t>. Regional models have generally better performance statistics‒especially for peak values. </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Foreign contributions depend on region, seasons, component and metrics.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Impact of methane S/R virtually unchanged compared to HTAP1.</a:t>
            </a:r>
          </a:p>
        </p:txBody>
      </p:sp>
      <p:sp>
        <p:nvSpPr>
          <p:cNvPr id="7" name="Rectangle 6"/>
          <p:cNvSpPr>
            <a:spLocks noChangeArrowheads="1"/>
          </p:cNvSpPr>
          <p:nvPr/>
        </p:nvSpPr>
        <p:spPr bwMode="auto">
          <a:xfrm>
            <a:off x="0" y="0"/>
            <a:ext cx="12192000"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fontAlgn="base">
              <a:spcBef>
                <a:spcPct val="0"/>
              </a:spcBef>
              <a:spcAft>
                <a:spcPct val="0"/>
              </a:spcAft>
            </a:pPr>
            <a:r>
              <a:rPr lang="en-US" sz="2000" dirty="0">
                <a:solidFill>
                  <a:srgbClr val="FFFF00"/>
                </a:solidFill>
                <a:latin typeface="Calibri"/>
              </a:rPr>
              <a:t>Understanding Source/Receptor Relationships</a:t>
            </a:r>
          </a:p>
        </p:txBody>
      </p:sp>
      <p:sp>
        <p:nvSpPr>
          <p:cNvPr id="2" name="TextBox 1">
            <a:extLst>
              <a:ext uri="{FF2B5EF4-FFF2-40B4-BE49-F238E27FC236}">
                <a16:creationId xmlns:a16="http://schemas.microsoft.com/office/drawing/2014/main" id="{E5C6F8D4-946E-6F9C-A5E8-BFBE40A14B6E}"/>
              </a:ext>
            </a:extLst>
          </p:cNvPr>
          <p:cNvSpPr txBox="1"/>
          <p:nvPr/>
        </p:nvSpPr>
        <p:spPr>
          <a:xfrm>
            <a:off x="0" y="738909"/>
            <a:ext cx="12191999"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Progress in understanding Source-Receptor relationships from HTAP1 to HTAP2</a:t>
            </a:r>
          </a:p>
          <a:p>
            <a:pPr algn="ct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84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417" y="1305341"/>
            <a:ext cx="11573164" cy="5016758"/>
          </a:xfrm>
          <a:prstGeom prst="rect">
            <a:avLst/>
          </a:prstGeom>
          <a:noFill/>
        </p:spPr>
        <p:txBody>
          <a:bodyPr wrap="square" rtlCol="0">
            <a:spAutoFit/>
          </a:bodyPr>
          <a:lstStyle/>
          <a:p>
            <a:pPr marL="285750" indent="-285750" defTabSz="457200" eaLnBrk="0" fontAlgn="base" hangingPunct="0">
              <a:spcBef>
                <a:spcPts val="600"/>
              </a:spcBef>
              <a:spcAft>
                <a:spcPts val="600"/>
              </a:spcAft>
              <a:buFont typeface="Arial"/>
              <a:buChar char="•"/>
            </a:pPr>
            <a:r>
              <a:rPr lang="en-US" sz="2000" b="1" dirty="0">
                <a:solidFill>
                  <a:srgbClr val="000000"/>
                </a:solidFill>
                <a:latin typeface="Arial" panose="020B0604020202020204" pitchFamily="34" charset="0"/>
                <a:ea typeface="MS PGothic" panose="020B0600070205080204" pitchFamily="34" charset="-128"/>
              </a:rPr>
              <a:t>Model Performance:  </a:t>
            </a:r>
            <a:r>
              <a:rPr lang="en-US" sz="2000" dirty="0">
                <a:solidFill>
                  <a:srgbClr val="000000"/>
                </a:solidFill>
                <a:latin typeface="Arial" panose="020B0604020202020204" pitchFamily="34" charset="0"/>
                <a:ea typeface="MS PGothic" panose="020B0600070205080204" pitchFamily="34" charset="-128"/>
              </a:rPr>
              <a:t>How do the 2015 simulations compare between global and regional models and how do they compare to observations?</a:t>
            </a:r>
          </a:p>
          <a:p>
            <a:pPr marL="342900" indent="-342900" defTabSz="457200" eaLnBrk="0" fontAlgn="base" hangingPunct="0">
              <a:spcBef>
                <a:spcPts val="600"/>
              </a:spcBef>
              <a:spcAft>
                <a:spcPts val="600"/>
              </a:spcAft>
              <a:buFont typeface="Arial" panose="020B0604020202020204" pitchFamily="34" charset="0"/>
              <a:buChar char="•"/>
            </a:pPr>
            <a:r>
              <a:rPr lang="en-US" sz="2000" b="1" dirty="0">
                <a:solidFill>
                  <a:srgbClr val="000000"/>
                </a:solidFill>
                <a:latin typeface="Arial" panose="020B0604020202020204" pitchFamily="34" charset="0"/>
                <a:ea typeface="MS PGothic" panose="020B0600070205080204" pitchFamily="34" charset="-128"/>
              </a:rPr>
              <a:t>Implications of Scenarios: </a:t>
            </a:r>
            <a:r>
              <a:rPr lang="en-US" sz="2000" dirty="0">
                <a:solidFill>
                  <a:srgbClr val="000000"/>
                </a:solidFill>
                <a:latin typeface="Arial" panose="020B0604020202020204" pitchFamily="34" charset="0"/>
                <a:ea typeface="MS PGothic" panose="020B0600070205080204" pitchFamily="34" charset="-128"/>
              </a:rPr>
              <a:t>How do the impacts of emissions changes differ in global and regional models?  For different ozone metrics? </a:t>
            </a:r>
          </a:p>
          <a:p>
            <a:pPr marL="800100" lvl="1" indent="-342900" defTabSz="457200" eaLnBrk="0" fontAlgn="base" hangingPunct="0">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ea typeface="MS PGothic" panose="020B0600070205080204" pitchFamily="34" charset="-128"/>
              </a:rPr>
              <a:t>What impact do global methane decreases have on peak European O</a:t>
            </a:r>
            <a:r>
              <a:rPr lang="en-US" sz="2000" baseline="-25000" dirty="0">
                <a:solidFill>
                  <a:srgbClr val="000000"/>
                </a:solidFill>
                <a:latin typeface="Arial" panose="020B0604020202020204" pitchFamily="34" charset="0"/>
                <a:ea typeface="MS PGothic" panose="020B0600070205080204" pitchFamily="34" charset="-128"/>
              </a:rPr>
              <a:t>3</a:t>
            </a:r>
            <a:r>
              <a:rPr lang="en-US" sz="2000" dirty="0">
                <a:solidFill>
                  <a:srgbClr val="000000"/>
                </a:solidFill>
                <a:latin typeface="Arial" panose="020B0604020202020204" pitchFamily="34" charset="0"/>
                <a:ea typeface="MS PGothic" panose="020B0600070205080204" pitchFamily="34" charset="-128"/>
              </a:rPr>
              <a:t> concentrations?</a:t>
            </a:r>
          </a:p>
          <a:p>
            <a:pPr marL="800100" lvl="1" indent="-342900" defTabSz="457200" eaLnBrk="0" fontAlgn="base" hangingPunct="0">
              <a:spcBef>
                <a:spcPts val="600"/>
              </a:spcBef>
              <a:spcAft>
                <a:spcPts val="600"/>
              </a:spcAft>
              <a:buFont typeface="Arial" panose="020B0604020202020204" pitchFamily="34" charset="0"/>
              <a:buChar char="•"/>
            </a:pPr>
            <a:r>
              <a:rPr lang="en-US" sz="2000" dirty="0">
                <a:solidFill>
                  <a:srgbClr val="000000"/>
                </a:solidFill>
                <a:latin typeface="Arial" panose="020B0604020202020204" pitchFamily="34" charset="0"/>
                <a:ea typeface="MS PGothic" panose="020B0600070205080204" pitchFamily="34" charset="-128"/>
              </a:rPr>
              <a:t>What impact do European methane decreases have on peak European O</a:t>
            </a:r>
            <a:r>
              <a:rPr lang="en-US" sz="2000" baseline="-25000" dirty="0">
                <a:solidFill>
                  <a:srgbClr val="000000"/>
                </a:solidFill>
                <a:latin typeface="Arial" panose="020B0604020202020204" pitchFamily="34" charset="0"/>
                <a:ea typeface="MS PGothic" panose="020B0600070205080204" pitchFamily="34" charset="-128"/>
              </a:rPr>
              <a:t>3</a:t>
            </a:r>
            <a:r>
              <a:rPr lang="en-US" sz="2000" dirty="0">
                <a:solidFill>
                  <a:srgbClr val="000000"/>
                </a:solidFill>
                <a:latin typeface="Arial" panose="020B0604020202020204" pitchFamily="34" charset="0"/>
                <a:ea typeface="MS PGothic" panose="020B0600070205080204" pitchFamily="34" charset="-128"/>
              </a:rPr>
              <a:t> concentrations?</a:t>
            </a:r>
          </a:p>
          <a:p>
            <a:pPr marL="1657350" lvl="3"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Business As Usual Scenario (CLE 2040 - CLE 2015)</a:t>
            </a:r>
          </a:p>
          <a:p>
            <a:pPr marL="1657350" lvl="3"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Benefit of Maximum Control (MTFR 2040 - CLE 2040) </a:t>
            </a:r>
          </a:p>
          <a:p>
            <a:pPr marL="1657350" lvl="3"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Contribution of Global Methane (MTFR 2040 - HILO 2040)</a:t>
            </a:r>
          </a:p>
          <a:p>
            <a:pPr marL="1657350" lvl="3"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Contribution of Non Methane European Emissions </a:t>
            </a:r>
            <a:br>
              <a:rPr lang="en-US" sz="2000" dirty="0">
                <a:solidFill>
                  <a:srgbClr val="000000"/>
                </a:solidFill>
                <a:latin typeface="Arial" panose="020B0604020202020204" pitchFamily="34" charset="0"/>
                <a:ea typeface="MS PGothic" panose="020B0600070205080204" pitchFamily="34" charset="-128"/>
              </a:rPr>
            </a:br>
            <a:r>
              <a:rPr lang="en-US" sz="2000" dirty="0">
                <a:solidFill>
                  <a:srgbClr val="000000"/>
                </a:solidFill>
                <a:latin typeface="Arial" panose="020B0604020202020204" pitchFamily="34" charset="0"/>
                <a:ea typeface="MS PGothic" panose="020B0600070205080204" pitchFamily="34" charset="-128"/>
              </a:rPr>
              <a:t>(HILO 2040 (w CLE 2040 BC) – CLE </a:t>
            </a:r>
            <a:r>
              <a:rPr lang="en-US" sz="2000">
                <a:solidFill>
                  <a:srgbClr val="000000"/>
                </a:solidFill>
                <a:latin typeface="Arial" panose="020B0604020202020204" pitchFamily="34" charset="0"/>
                <a:ea typeface="MS PGothic" panose="020B0600070205080204" pitchFamily="34" charset="-128"/>
              </a:rPr>
              <a:t>2040)</a:t>
            </a:r>
            <a:endParaRPr lang="en-US" sz="2000" dirty="0">
              <a:solidFill>
                <a:srgbClr val="000000"/>
              </a:solidFill>
              <a:latin typeface="Arial" panose="020B0604020202020204" pitchFamily="34" charset="0"/>
              <a:ea typeface="MS PGothic" panose="020B0600070205080204" pitchFamily="34" charset="-128"/>
            </a:endParaRPr>
          </a:p>
          <a:p>
            <a:pPr marL="742950" lvl="1" indent="-285750" defTabSz="457200" eaLnBrk="0" fontAlgn="base" hangingPunct="0">
              <a:spcBef>
                <a:spcPts val="600"/>
              </a:spcBef>
              <a:spcAft>
                <a:spcPts val="600"/>
              </a:spcAft>
              <a:buFont typeface="Arial"/>
              <a:buChar char="•"/>
            </a:pPr>
            <a:endParaRPr lang="en-US" sz="2000" dirty="0">
              <a:solidFill>
                <a:srgbClr val="000000"/>
              </a:solidFill>
              <a:latin typeface="Arial" panose="020B0604020202020204" pitchFamily="34" charset="0"/>
              <a:ea typeface="MS PGothic" panose="020B0600070205080204" pitchFamily="34" charset="-128"/>
            </a:endParaRPr>
          </a:p>
        </p:txBody>
      </p:sp>
      <p:sp>
        <p:nvSpPr>
          <p:cNvPr id="7" name="Rectangle 6"/>
          <p:cNvSpPr>
            <a:spLocks noChangeArrowheads="1"/>
          </p:cNvSpPr>
          <p:nvPr/>
        </p:nvSpPr>
        <p:spPr bwMode="auto">
          <a:xfrm>
            <a:off x="0" y="0"/>
            <a:ext cx="12192000" cy="403957"/>
          </a:xfrm>
          <a:prstGeom prst="rect">
            <a:avLst/>
          </a:prstGeom>
          <a:solidFill>
            <a:srgbClr val="37AC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fontAlgn="base">
              <a:spcBef>
                <a:spcPct val="0"/>
              </a:spcBef>
              <a:spcAft>
                <a:spcPct val="0"/>
              </a:spcAft>
            </a:pPr>
            <a:r>
              <a:rPr lang="en-US" sz="2000" dirty="0">
                <a:solidFill>
                  <a:srgbClr val="FFFF00"/>
                </a:solidFill>
                <a:latin typeface="Calibri"/>
              </a:rPr>
              <a:t>Questions for HTAP3</a:t>
            </a:r>
          </a:p>
        </p:txBody>
      </p:sp>
      <p:sp>
        <p:nvSpPr>
          <p:cNvPr id="2" name="TextBox 1">
            <a:extLst>
              <a:ext uri="{FF2B5EF4-FFF2-40B4-BE49-F238E27FC236}">
                <a16:creationId xmlns:a16="http://schemas.microsoft.com/office/drawing/2014/main" id="{E5C6F8D4-946E-6F9C-A5E8-BFBE40A14B6E}"/>
              </a:ext>
            </a:extLst>
          </p:cNvPr>
          <p:cNvSpPr txBox="1"/>
          <p:nvPr/>
        </p:nvSpPr>
        <p:spPr>
          <a:xfrm>
            <a:off x="0" y="738909"/>
            <a:ext cx="12191999"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What questions do we want to try to address through regional models in HTAP3?</a:t>
            </a:r>
          </a:p>
          <a:p>
            <a:pPr algn="ct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1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80683" y="531812"/>
            <a:ext cx="9808882"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Arial Unicode MS"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1800" b="1" dirty="0">
                <a:latin typeface="Arial" charset="0"/>
              </a:rPr>
              <a:t>Overall HTAP2 Approach:  </a:t>
            </a:r>
          </a:p>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1800" dirty="0">
                <a:latin typeface="Arial" charset="0"/>
              </a:rPr>
              <a:t>1) Use </a:t>
            </a:r>
            <a:r>
              <a:rPr lang="en-GB" sz="1800" b="1" dirty="0">
                <a:latin typeface="Arial" charset="0"/>
              </a:rPr>
              <a:t>global </a:t>
            </a:r>
            <a:r>
              <a:rPr lang="en-GB" sz="1800" dirty="0">
                <a:latin typeface="Arial" charset="0"/>
              </a:rPr>
              <a:t>and </a:t>
            </a:r>
            <a:r>
              <a:rPr lang="en-GB" sz="1800" b="1" dirty="0">
                <a:latin typeface="Arial" charset="0"/>
              </a:rPr>
              <a:t>regional</a:t>
            </a:r>
            <a:r>
              <a:rPr lang="en-GB" sz="1800" dirty="0">
                <a:latin typeface="Arial" charset="0"/>
              </a:rPr>
              <a:t> simulations of 2008-2010 to </a:t>
            </a:r>
          </a:p>
          <a:p>
            <a:pPr marL="563563" lvl="1"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1800" dirty="0">
                <a:latin typeface="Arial" charset="0"/>
              </a:rPr>
              <a:t>a) evaluate against observations</a:t>
            </a:r>
          </a:p>
          <a:p>
            <a:pPr marL="563563" lvl="1"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1800" dirty="0">
                <a:latin typeface="Arial" charset="0"/>
              </a:rPr>
              <a:t>b) contribute to the quantification of parameterized S/R relationships.  </a:t>
            </a:r>
          </a:p>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1800" dirty="0">
                <a:latin typeface="Arial" charset="0"/>
              </a:rPr>
              <a:t>2) Use these parameterized S/R relationships to estimate impacts of future strategies. </a:t>
            </a:r>
          </a:p>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GB" sz="1800" b="1" dirty="0">
              <a:latin typeface="Arial" charset="0"/>
            </a:endParaRPr>
          </a:p>
          <a:p>
            <a:pPr marL="863600" lvl="1" indent="-322263" eaLnBrk="1" hangingPunct="1">
              <a:lnSpc>
                <a:spcPct val="80000"/>
              </a:lnSpc>
              <a:buClrTx/>
              <a:buSzPct val="7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US" dirty="0">
              <a:latin typeface="Arial" charset="0"/>
            </a:endParaRPr>
          </a:p>
        </p:txBody>
      </p:sp>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grpSp>
        <p:nvGrpSpPr>
          <p:cNvPr id="2" name="Group 1"/>
          <p:cNvGrpSpPr/>
          <p:nvPr/>
        </p:nvGrpSpPr>
        <p:grpSpPr>
          <a:xfrm>
            <a:off x="6459072" y="2966747"/>
            <a:ext cx="5057775" cy="2592387"/>
            <a:chOff x="457200" y="3276600"/>
            <a:chExt cx="5057775" cy="2592387"/>
          </a:xfrm>
        </p:grpSpPr>
        <p:pic>
          <p:nvPicPr>
            <p:cNvPr id="11" name="Picture 8" descr="htap_regions_20130314_SOURCES"/>
            <p:cNvPicPr>
              <a:picLocks noChangeAspect="1" noChangeArrowheads="1"/>
            </p:cNvPicPr>
            <p:nvPr/>
          </p:nvPicPr>
          <p:blipFill>
            <a:blip r:embed="rId2">
              <a:extLst>
                <a:ext uri="{28A0092B-C50C-407E-A947-70E740481C1C}">
                  <a14:useLocalDpi xmlns:a14="http://schemas.microsoft.com/office/drawing/2010/main" val="0"/>
                </a:ext>
              </a:extLst>
            </a:blip>
            <a:srcRect l="3448" t="12003" r="4138" b="13094"/>
            <a:stretch>
              <a:fillRect/>
            </a:stretch>
          </p:blipFill>
          <p:spPr bwMode="auto">
            <a:xfrm>
              <a:off x="457200" y="3276600"/>
              <a:ext cx="5057775" cy="259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2" name="Group 11"/>
            <p:cNvGrpSpPr>
              <a:grpSpLocks noChangeAspect="1"/>
            </p:cNvGrpSpPr>
            <p:nvPr/>
          </p:nvGrpSpPr>
          <p:grpSpPr bwMode="auto">
            <a:xfrm>
              <a:off x="1185863" y="3582987"/>
              <a:ext cx="3937000" cy="958850"/>
              <a:chOff x="2114550" y="2895600"/>
              <a:chExt cx="5319977" cy="1295400"/>
            </a:xfrm>
          </p:grpSpPr>
          <p:grpSp>
            <p:nvGrpSpPr>
              <p:cNvPr id="13" name="Group 12"/>
              <p:cNvGrpSpPr>
                <a:grpSpLocks/>
              </p:cNvGrpSpPr>
              <p:nvPr/>
            </p:nvGrpSpPr>
            <p:grpSpPr bwMode="auto">
              <a:xfrm>
                <a:off x="2133600" y="2895600"/>
                <a:ext cx="5257800" cy="1295400"/>
                <a:chOff x="2133600" y="2895600"/>
                <a:chExt cx="5257800" cy="1295400"/>
              </a:xfrm>
            </p:grpSpPr>
            <p:sp>
              <p:nvSpPr>
                <p:cNvPr id="17" name="Rectangle 5"/>
                <p:cNvSpPr>
                  <a:spLocks noChangeArrowheads="1"/>
                </p:cNvSpPr>
                <p:nvPr/>
              </p:nvSpPr>
              <p:spPr bwMode="auto">
                <a:xfrm>
                  <a:off x="2133600" y="3276600"/>
                  <a:ext cx="1295400" cy="533400"/>
                </a:xfrm>
                <a:prstGeom prst="rect">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fontAlgn="base" hangingPunct="0">
                    <a:lnSpc>
                      <a:spcPct val="93000"/>
                    </a:lnSpc>
                    <a:spcBef>
                      <a:spcPct val="0"/>
                    </a:spcBef>
                    <a:spcAft>
                      <a:spcPct val="0"/>
                    </a:spcAft>
                    <a:buClr>
                      <a:srgbClr val="000000"/>
                    </a:buClr>
                    <a:buSzPct val="100000"/>
                  </a:pPr>
                  <a:endParaRPr lang="en-US" altLang="en-US">
                    <a:solidFill>
                      <a:srgbClr val="000000"/>
                    </a:solidFill>
                    <a:latin typeface="Arial" panose="020B0604020202020204" pitchFamily="34" charset="0"/>
                    <a:ea typeface="MS PGothic" panose="020B0600070205080204" pitchFamily="34" charset="-128"/>
                  </a:endParaRPr>
                </a:p>
              </p:txBody>
            </p:sp>
            <p:sp>
              <p:nvSpPr>
                <p:cNvPr id="18" name="Rectangle 6"/>
                <p:cNvSpPr>
                  <a:spLocks noChangeArrowheads="1"/>
                </p:cNvSpPr>
                <p:nvPr/>
              </p:nvSpPr>
              <p:spPr bwMode="auto">
                <a:xfrm>
                  <a:off x="4114800" y="2895600"/>
                  <a:ext cx="1295400" cy="762000"/>
                </a:xfrm>
                <a:prstGeom prst="rect">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fontAlgn="base" hangingPunct="0">
                    <a:lnSpc>
                      <a:spcPct val="93000"/>
                    </a:lnSpc>
                    <a:spcBef>
                      <a:spcPct val="0"/>
                    </a:spcBef>
                    <a:spcAft>
                      <a:spcPct val="0"/>
                    </a:spcAft>
                    <a:buClr>
                      <a:srgbClr val="000000"/>
                    </a:buClr>
                    <a:buSzPct val="100000"/>
                  </a:pPr>
                  <a:endParaRPr lang="en-US" altLang="en-US">
                    <a:solidFill>
                      <a:srgbClr val="000000"/>
                    </a:solidFill>
                    <a:latin typeface="Arial" panose="020B0604020202020204" pitchFamily="34" charset="0"/>
                    <a:ea typeface="MS PGothic" panose="020B0600070205080204" pitchFamily="34" charset="-128"/>
                  </a:endParaRPr>
                </a:p>
              </p:txBody>
            </p:sp>
            <p:sp>
              <p:nvSpPr>
                <p:cNvPr id="19" name="Rectangle 7"/>
                <p:cNvSpPr>
                  <a:spLocks noChangeArrowheads="1"/>
                </p:cNvSpPr>
                <p:nvPr/>
              </p:nvSpPr>
              <p:spPr bwMode="auto">
                <a:xfrm>
                  <a:off x="5715000" y="3200400"/>
                  <a:ext cx="1676400" cy="990600"/>
                </a:xfrm>
                <a:prstGeom prst="rect">
                  <a:avLst/>
                </a:prstGeom>
                <a:noFill/>
                <a:ln w="9525"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defTabSz="457200" eaLnBrk="0" fontAlgn="base" hangingPunct="0">
                    <a:lnSpc>
                      <a:spcPct val="93000"/>
                    </a:lnSpc>
                    <a:spcBef>
                      <a:spcPct val="0"/>
                    </a:spcBef>
                    <a:spcAft>
                      <a:spcPct val="0"/>
                    </a:spcAft>
                    <a:buClr>
                      <a:srgbClr val="000000"/>
                    </a:buClr>
                    <a:buSzPct val="100000"/>
                  </a:pPr>
                  <a:endParaRPr lang="en-US" altLang="en-US">
                    <a:solidFill>
                      <a:srgbClr val="000000"/>
                    </a:solidFill>
                    <a:latin typeface="Arial" panose="020B0604020202020204" pitchFamily="34" charset="0"/>
                    <a:ea typeface="MS PGothic" panose="020B0600070205080204" pitchFamily="34" charset="-128"/>
                  </a:endParaRPr>
                </a:p>
              </p:txBody>
            </p:sp>
          </p:grpSp>
          <p:sp>
            <p:nvSpPr>
              <p:cNvPr id="14" name="TextBox 8"/>
              <p:cNvSpPr txBox="1">
                <a:spLocks noChangeArrowheads="1"/>
              </p:cNvSpPr>
              <p:nvPr/>
            </p:nvSpPr>
            <p:spPr bwMode="auto">
              <a:xfrm>
                <a:off x="5758127" y="3309322"/>
                <a:ext cx="1676400" cy="821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lnSpc>
                    <a:spcPct val="93000"/>
                  </a:lnSpc>
                  <a:spcBef>
                    <a:spcPct val="0"/>
                  </a:spcBef>
                  <a:spcAft>
                    <a:spcPct val="0"/>
                  </a:spcAft>
                  <a:buClr>
                    <a:srgbClr val="000000"/>
                  </a:buClr>
                  <a:buSzPct val="100000"/>
                </a:pPr>
                <a:r>
                  <a:rPr lang="en-US" altLang="en-US" b="1">
                    <a:solidFill>
                      <a:srgbClr val="000000"/>
                    </a:solidFill>
                    <a:latin typeface="Arial" panose="020B0604020202020204" pitchFamily="34" charset="0"/>
                    <a:ea typeface="MS PGothic" panose="020B0600070205080204" pitchFamily="34" charset="-128"/>
                  </a:rPr>
                  <a:t>MICS</a:t>
                </a:r>
                <a:br>
                  <a:rPr lang="en-US" altLang="en-US" b="1">
                    <a:solidFill>
                      <a:srgbClr val="000000"/>
                    </a:solidFill>
                    <a:latin typeface="Arial" panose="020B0604020202020204" pitchFamily="34" charset="0"/>
                    <a:ea typeface="MS PGothic" panose="020B0600070205080204" pitchFamily="34" charset="-128"/>
                  </a:rPr>
                </a:br>
                <a:r>
                  <a:rPr lang="en-US" altLang="en-US" b="1">
                    <a:solidFill>
                      <a:srgbClr val="000000"/>
                    </a:solidFill>
                    <a:latin typeface="Arial" panose="020B0604020202020204" pitchFamily="34" charset="0"/>
                    <a:ea typeface="MS PGothic" panose="020B0600070205080204" pitchFamily="34" charset="-128"/>
                  </a:rPr>
                  <a:t>Asia</a:t>
                </a:r>
              </a:p>
            </p:txBody>
          </p:sp>
          <p:sp>
            <p:nvSpPr>
              <p:cNvPr id="15" name="TextBox 9"/>
              <p:cNvSpPr txBox="1">
                <a:spLocks noChangeArrowheads="1"/>
              </p:cNvSpPr>
              <p:nvPr/>
            </p:nvSpPr>
            <p:spPr bwMode="auto">
              <a:xfrm>
                <a:off x="4007586" y="3000403"/>
                <a:ext cx="1444296" cy="472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457200" eaLnBrk="0" fontAlgn="base" hangingPunct="0">
                  <a:lnSpc>
                    <a:spcPct val="93000"/>
                  </a:lnSpc>
                  <a:spcBef>
                    <a:spcPct val="0"/>
                  </a:spcBef>
                  <a:spcAft>
                    <a:spcPct val="0"/>
                  </a:spcAft>
                  <a:buClr>
                    <a:srgbClr val="000000"/>
                  </a:buClr>
                  <a:buSzPct val="100000"/>
                </a:pPr>
                <a:r>
                  <a:rPr lang="en-US" altLang="en-US" b="1">
                    <a:solidFill>
                      <a:srgbClr val="000000"/>
                    </a:solidFill>
                    <a:latin typeface="Arial" panose="020B0604020202020204" pitchFamily="34" charset="0"/>
                    <a:ea typeface="MS PGothic" panose="020B0600070205080204" pitchFamily="34" charset="-128"/>
                  </a:rPr>
                  <a:t>AQMEII</a:t>
                </a:r>
              </a:p>
            </p:txBody>
          </p:sp>
          <p:sp>
            <p:nvSpPr>
              <p:cNvPr id="16" name="TextBox 10"/>
              <p:cNvSpPr txBox="1">
                <a:spLocks noChangeArrowheads="1"/>
              </p:cNvSpPr>
              <p:nvPr/>
            </p:nvSpPr>
            <p:spPr bwMode="auto">
              <a:xfrm>
                <a:off x="2114550" y="3309322"/>
                <a:ext cx="1358653" cy="4729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eaLnBrk="0" fontAlgn="base" hangingPunct="0">
                  <a:lnSpc>
                    <a:spcPct val="93000"/>
                  </a:lnSpc>
                  <a:spcBef>
                    <a:spcPct val="0"/>
                  </a:spcBef>
                  <a:spcAft>
                    <a:spcPct val="0"/>
                  </a:spcAft>
                  <a:buClr>
                    <a:srgbClr val="000000"/>
                  </a:buClr>
                  <a:buSzPct val="100000"/>
                </a:pPr>
                <a:r>
                  <a:rPr lang="en-US" altLang="en-US" b="1">
                    <a:solidFill>
                      <a:srgbClr val="000000"/>
                    </a:solidFill>
                    <a:latin typeface="Arial" panose="020B0604020202020204" pitchFamily="34" charset="0"/>
                    <a:ea typeface="MS PGothic" panose="020B0600070205080204" pitchFamily="34" charset="-128"/>
                  </a:rPr>
                  <a:t>AQMEII</a:t>
                </a:r>
              </a:p>
            </p:txBody>
          </p:sp>
        </p:grpSp>
      </p:gr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HTAP2:  Coordinated Global and Regional Modelling Experiments</a:t>
            </a:r>
            <a:endParaRPr lang="en-US" altLang="en-US" sz="2000" b="0" dirty="0">
              <a:solidFill>
                <a:srgbClr val="FFFF00"/>
              </a:solidFill>
              <a:latin typeface="Calibri"/>
              <a:cs typeface="Arial" panose="020B0604020202020204" pitchFamily="34" charset="0"/>
            </a:endParaRPr>
          </a:p>
        </p:txBody>
      </p:sp>
      <p:sp>
        <p:nvSpPr>
          <p:cNvPr id="3" name="TextBox 2">
            <a:extLst>
              <a:ext uri="{FF2B5EF4-FFF2-40B4-BE49-F238E27FC236}">
                <a16:creationId xmlns:a16="http://schemas.microsoft.com/office/drawing/2014/main" id="{649FDC4B-0A4C-8A03-3D53-80E4B0AD25E7}"/>
              </a:ext>
            </a:extLst>
          </p:cNvPr>
          <p:cNvSpPr txBox="1"/>
          <p:nvPr/>
        </p:nvSpPr>
        <p:spPr>
          <a:xfrm>
            <a:off x="228381" y="3116294"/>
            <a:ext cx="6035974" cy="3801041"/>
          </a:xfrm>
          <a:prstGeom prst="rect">
            <a:avLst/>
          </a:prstGeom>
          <a:noFill/>
        </p:spPr>
        <p:txBody>
          <a:bodyPr wrap="square" rtlCol="0">
            <a:spAutoFit/>
          </a:bodyPr>
          <a:lstStyle/>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1800" b="1" dirty="0">
                <a:latin typeface="Arial" charset="0"/>
              </a:rPr>
              <a:t>World</a:t>
            </a:r>
            <a:r>
              <a:rPr lang="en-US" sz="1800" b="1" dirty="0">
                <a:latin typeface="Arial" charset="0"/>
              </a:rPr>
              <a:t> divided into 16 Regions (60 sub-regions): </a:t>
            </a:r>
          </a:p>
          <a:p>
            <a:pPr lvl="1" eaLnBrk="1" hangingPunct="1">
              <a:buSzPct val="45000"/>
            </a:pPr>
            <a:r>
              <a:rPr lang="en-US" altLang="en-US" sz="1800" dirty="0">
                <a:latin typeface="Calibri" panose="020F0502020204030204" pitchFamily="34" charset="0"/>
              </a:rPr>
              <a:t>Priority source regions:  North America, Europe, East Asia, South Asia, Russia and Eastern Europe, Middle East</a:t>
            </a:r>
          </a:p>
          <a:p>
            <a:pPr lvl="1">
              <a:buSzPct val="45000"/>
            </a:pPr>
            <a:endParaRPr lang="en-US" altLang="en-US" sz="2000" dirty="0">
              <a:solidFill>
                <a:srgbClr val="000000"/>
              </a:solidFill>
              <a:latin typeface="Calibri" panose="020F0502020204030204" pitchFamily="34" charset="0"/>
            </a:endParaRPr>
          </a:p>
          <a:p>
            <a:pPr marL="106363">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US" altLang="en-US" b="1" dirty="0">
                <a:latin typeface="Arial" charset="0"/>
              </a:rPr>
              <a:t>Nested Regional Simulations </a:t>
            </a:r>
          </a:p>
          <a:p>
            <a:pPr marL="106363">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US" altLang="en-US" b="1" dirty="0">
                <a:latin typeface="Arial" charset="0"/>
              </a:rPr>
              <a:t>	AQMEII (Phase 3): </a:t>
            </a:r>
            <a:r>
              <a:rPr lang="en-US" altLang="en-US" dirty="0">
                <a:latin typeface="Arial" charset="0"/>
              </a:rPr>
              <a:t>Europe and North America</a:t>
            </a:r>
          </a:p>
          <a:p>
            <a:pPr marL="106363">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US" altLang="en-US" b="1" dirty="0">
                <a:latin typeface="Arial" charset="0"/>
              </a:rPr>
              <a:t>	MICS-Asia (Phase 3): </a:t>
            </a:r>
            <a:r>
              <a:rPr lang="en-US" altLang="en-US" dirty="0">
                <a:latin typeface="Arial" charset="0"/>
              </a:rPr>
              <a:t>Asia and East Asia</a:t>
            </a:r>
          </a:p>
          <a:p>
            <a:pPr lvl="1" eaLnBrk="1" hangingPunct="1">
              <a:buSzPct val="45000"/>
            </a:pPr>
            <a:endParaRPr lang="en-US" altLang="en-US" sz="2000" dirty="0">
              <a:latin typeface="Calibri" panose="020F0502020204030204" pitchFamily="34" charset="0"/>
            </a:endParaRPr>
          </a:p>
          <a:p>
            <a:pPr lvl="1" eaLnBrk="1" hangingPunct="1">
              <a:buSzPct val="45000"/>
            </a:pPr>
            <a:endParaRPr lang="en-US" altLang="en-US" sz="2000" dirty="0">
              <a:latin typeface="Calibri" panose="020F0502020204030204" pitchFamily="34" charset="0"/>
            </a:endParaRPr>
          </a:p>
          <a:p>
            <a:pPr lvl="1" eaLnBrk="1" hangingPunct="1">
              <a:buSzPct val="45000"/>
            </a:pPr>
            <a:r>
              <a:rPr lang="en-US" altLang="en-US" sz="2000" dirty="0">
                <a:latin typeface="Calibri" panose="020F0502020204030204" pitchFamily="34" charset="0"/>
              </a:rPr>
              <a:t>	</a:t>
            </a:r>
            <a:endParaRPr lang="en-GB" sz="2000" dirty="0">
              <a:latin typeface="Arial" charset="0"/>
            </a:endParaRPr>
          </a:p>
          <a:p>
            <a:endParaRPr lang="en-US" dirty="0"/>
          </a:p>
        </p:txBody>
      </p:sp>
    </p:spTree>
    <p:extLst>
      <p:ext uri="{BB962C8B-B14F-4D97-AF65-F5344CB8AC3E}">
        <p14:creationId xmlns:p14="http://schemas.microsoft.com/office/powerpoint/2010/main" val="96831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80683" y="741144"/>
            <a:ext cx="9808882" cy="2076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Arial Unicode MS"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2400" b="1" dirty="0">
                <a:latin typeface="Arial" charset="0"/>
              </a:rPr>
              <a:t>Questions For Regional Modelling in HTAP2:</a:t>
            </a:r>
          </a:p>
          <a:p>
            <a:pPr marL="449263" eaLnBrk="1" hangingPunct="1">
              <a:lnSpc>
                <a:spcPct val="100000"/>
              </a:lnSpc>
              <a:spcBef>
                <a:spcPts val="600"/>
              </a:spcBef>
              <a:spcAft>
                <a:spcPts val="600"/>
              </a:spcAft>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2400" b="1" dirty="0">
                <a:latin typeface="Arial" charset="0"/>
              </a:rPr>
              <a:t>How does model performance compare between global and regional models?</a:t>
            </a:r>
          </a:p>
          <a:p>
            <a:pPr marL="449263" eaLnBrk="1" hangingPunct="1">
              <a:lnSpc>
                <a:spcPct val="100000"/>
              </a:lnSpc>
              <a:spcBef>
                <a:spcPts val="600"/>
              </a:spcBef>
              <a:spcAft>
                <a:spcPts val="600"/>
              </a:spcAft>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2400" b="1" dirty="0">
                <a:latin typeface="Arial" charset="0"/>
              </a:rPr>
              <a:t>How does response to extra-regional emission changes compare between global and regional models?  </a:t>
            </a:r>
          </a:p>
          <a:p>
            <a:pPr marL="449263" eaLnBrk="1" hangingPunct="1">
              <a:lnSpc>
                <a:spcPct val="100000"/>
              </a:lnSpc>
              <a:spcBef>
                <a:spcPts val="600"/>
              </a:spcBef>
              <a:spcAft>
                <a:spcPts val="600"/>
              </a:spcAft>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2400" b="1" dirty="0">
                <a:latin typeface="Arial" charset="0"/>
              </a:rPr>
              <a:t>What drives the differences in sensitivity to extra-regional emission changes?</a:t>
            </a:r>
          </a:p>
          <a:p>
            <a:pPr marL="449263" eaLnBrk="1" hangingPunct="1">
              <a:lnSpc>
                <a:spcPct val="100000"/>
              </a:lnSpc>
              <a:spcBef>
                <a:spcPts val="600"/>
              </a:spcBef>
              <a:spcAft>
                <a:spcPts val="600"/>
              </a:spcAft>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r>
              <a:rPr lang="en-GB" sz="2400" b="1" dirty="0">
                <a:latin typeface="Arial" charset="0"/>
              </a:rPr>
              <a:t>What are the implications of regional vs. global modelling for benefits assessment?</a:t>
            </a:r>
            <a:endParaRPr lang="en-GB" sz="2400" dirty="0">
              <a:latin typeface="Arial" charset="0"/>
            </a:endParaRPr>
          </a:p>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GB" sz="2400" b="1" dirty="0">
              <a:latin typeface="Arial" charset="0"/>
            </a:endParaRPr>
          </a:p>
          <a:p>
            <a:pPr marL="863600" lvl="1" indent="-322263" eaLnBrk="1" hangingPunct="1">
              <a:lnSpc>
                <a:spcPct val="80000"/>
              </a:lnSpc>
              <a:buClrTx/>
              <a:buSzPct val="7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US" sz="3200" dirty="0">
              <a:latin typeface="Arial" charset="0"/>
            </a:endParaRPr>
          </a:p>
        </p:txBody>
      </p:sp>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HTAP2:  Coordinated Global and Regional Modelling Experiments</a:t>
            </a:r>
            <a:endParaRPr lang="en-US" altLang="en-US" sz="2000" b="0" dirty="0">
              <a:solidFill>
                <a:srgbClr val="FFFF00"/>
              </a:solidFill>
              <a:latin typeface="Calibri"/>
              <a:cs typeface="Arial" panose="020B0604020202020204" pitchFamily="34" charset="0"/>
            </a:endParaRPr>
          </a:p>
        </p:txBody>
      </p:sp>
    </p:spTree>
    <p:extLst>
      <p:ext uri="{BB962C8B-B14F-4D97-AF65-F5344CB8AC3E}">
        <p14:creationId xmlns:p14="http://schemas.microsoft.com/office/powerpoint/2010/main" val="74017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41" y="457200"/>
            <a:ext cx="11788588" cy="707886"/>
          </a:xfrm>
          <a:prstGeom prst="rect">
            <a:avLst/>
          </a:prstGeom>
          <a:noFill/>
        </p:spPr>
        <p:txBody>
          <a:bodyPr wrap="square" rtlCol="0">
            <a:spAutoFit/>
          </a:bodyPr>
          <a:lstStyle/>
          <a:p>
            <a:pPr defTabSz="457200" eaLnBrk="0" fontAlgn="base" hangingPunct="0">
              <a:spcBef>
                <a:spcPct val="0"/>
              </a:spcBef>
              <a:spcAft>
                <a:spcPct val="0"/>
              </a:spcAft>
            </a:pPr>
            <a:r>
              <a:rPr lang="en-US" sz="2000" dirty="0">
                <a:solidFill>
                  <a:srgbClr val="000000"/>
                </a:solidFill>
                <a:latin typeface="Arial" panose="020B0604020202020204" pitchFamily="34" charset="0"/>
                <a:ea typeface="MS PGothic" panose="020B0600070205080204" pitchFamily="34" charset="-128"/>
              </a:rPr>
              <a:t>Regional and global models were systematically compared for O</a:t>
            </a:r>
            <a:r>
              <a:rPr lang="en-US" sz="2000" baseline="-10000" dirty="0">
                <a:solidFill>
                  <a:srgbClr val="000000"/>
                </a:solidFill>
                <a:latin typeface="Arial" panose="020B0604020202020204" pitchFamily="34" charset="0"/>
                <a:ea typeface="MS PGothic" panose="020B0600070205080204" pitchFamily="34" charset="-128"/>
              </a:rPr>
              <a:t>3</a:t>
            </a:r>
            <a:r>
              <a:rPr lang="en-US" sz="2000" dirty="0">
                <a:solidFill>
                  <a:srgbClr val="000000"/>
                </a:solidFill>
                <a:latin typeface="Arial" panose="020B0604020202020204" pitchFamily="34" charset="0"/>
                <a:ea typeface="MS PGothic" panose="020B0600070205080204" pitchFamily="34" charset="-128"/>
              </a:rPr>
              <a:t> and PM</a:t>
            </a:r>
            <a:r>
              <a:rPr lang="en-US" sz="2000" baseline="-10000" dirty="0">
                <a:solidFill>
                  <a:srgbClr val="000000"/>
                </a:solidFill>
                <a:latin typeface="Arial" panose="020B0604020202020204" pitchFamily="34" charset="0"/>
                <a:ea typeface="MS PGothic" panose="020B0600070205080204" pitchFamily="34" charset="-128"/>
              </a:rPr>
              <a:t>2.5</a:t>
            </a:r>
            <a:r>
              <a:rPr lang="en-US" sz="2000" dirty="0">
                <a:solidFill>
                  <a:srgbClr val="000000"/>
                </a:solidFill>
                <a:latin typeface="Arial" panose="020B0604020202020204" pitchFamily="34" charset="0"/>
                <a:ea typeface="MS PGothic" panose="020B0600070205080204" pitchFamily="34" charset="-128"/>
              </a:rPr>
              <a:t> in the US, and North America, using the ENSEMBLES system at JRC and AEROCOM/EBAS at </a:t>
            </a:r>
            <a:r>
              <a:rPr lang="en-US" sz="2000" dirty="0" err="1">
                <a:solidFill>
                  <a:srgbClr val="000000"/>
                </a:solidFill>
                <a:latin typeface="Arial" panose="020B0604020202020204" pitchFamily="34" charset="0"/>
                <a:ea typeface="MS PGothic" panose="020B0600070205080204" pitchFamily="34" charset="-128"/>
              </a:rPr>
              <a:t>Met.No</a:t>
            </a:r>
            <a:endParaRPr lang="en-US" sz="2000" dirty="0">
              <a:solidFill>
                <a:srgbClr val="000000"/>
              </a:solidFill>
              <a:latin typeface="Arial" panose="020B0604020202020204" pitchFamily="34" charset="0"/>
              <a:ea typeface="MS PGothic" panose="020B0600070205080204" pitchFamily="34" charset="-128"/>
            </a:endParaRPr>
          </a:p>
        </p:txBody>
      </p:sp>
      <p:sp>
        <p:nvSpPr>
          <p:cNvPr id="6" name="TextBox 5"/>
          <p:cNvSpPr txBox="1"/>
          <p:nvPr/>
        </p:nvSpPr>
        <p:spPr>
          <a:xfrm>
            <a:off x="284945" y="4546542"/>
            <a:ext cx="11788588" cy="1938992"/>
          </a:xfrm>
          <a:prstGeom prst="rect">
            <a:avLst/>
          </a:prstGeom>
          <a:noFill/>
        </p:spPr>
        <p:txBody>
          <a:bodyPr wrap="square" rtlCol="0">
            <a:spAutoFit/>
          </a:bodyPr>
          <a:lstStyle/>
          <a:p>
            <a:pPr marL="285750" indent="-285750" defTabSz="457200" eaLnBrk="0" fontAlgn="base" hangingPunct="0">
              <a:spcBef>
                <a:spcPts val="600"/>
              </a:spcBef>
              <a:spcAft>
                <a:spcPct val="0"/>
              </a:spcAft>
              <a:buFont typeface="Arial"/>
              <a:buChar char="•"/>
            </a:pPr>
            <a:r>
              <a:rPr lang="en-US" sz="2000" dirty="0">
                <a:solidFill>
                  <a:srgbClr val="000000"/>
                </a:solidFill>
                <a:latin typeface="Arial" panose="020B0604020202020204" pitchFamily="34" charset="0"/>
                <a:ea typeface="MS PGothic" panose="020B0600070205080204" pitchFamily="34" charset="-128"/>
              </a:rPr>
              <a:t>Similar model spread in Europe between HTAP2 global and AQMEII3 regional models</a:t>
            </a:r>
          </a:p>
          <a:p>
            <a:pPr marL="285750" indent="-285750" defTabSz="457200" eaLnBrk="0" fontAlgn="base" hangingPunct="0">
              <a:spcBef>
                <a:spcPts val="600"/>
              </a:spcBef>
              <a:spcAft>
                <a:spcPct val="0"/>
              </a:spcAft>
              <a:buFont typeface="Arial"/>
              <a:buChar char="•"/>
            </a:pPr>
            <a:r>
              <a:rPr lang="en-US" sz="2000" dirty="0">
                <a:solidFill>
                  <a:srgbClr val="000000"/>
                </a:solidFill>
                <a:latin typeface="Arial" panose="020B0604020202020204" pitchFamily="34" charset="0"/>
                <a:ea typeface="MS PGothic" panose="020B0600070205080204" pitchFamily="34" charset="-128"/>
              </a:rPr>
              <a:t>The best performing global models behave similarly to well-performing regional models.</a:t>
            </a:r>
          </a:p>
          <a:p>
            <a:pPr marL="285750" indent="-285750" defTabSz="457200" eaLnBrk="0" fontAlgn="base" hangingPunct="0">
              <a:spcBef>
                <a:spcPts val="600"/>
              </a:spcBef>
              <a:spcAft>
                <a:spcPct val="0"/>
              </a:spcAft>
              <a:buFont typeface="Arial"/>
              <a:buChar char="•"/>
            </a:pPr>
            <a:r>
              <a:rPr lang="en-US" sz="2000" dirty="0">
                <a:solidFill>
                  <a:srgbClr val="000000"/>
                </a:solidFill>
                <a:latin typeface="Arial" panose="020B0604020202020204" pitchFamily="34" charset="0"/>
                <a:ea typeface="MS PGothic" panose="020B0600070205080204" pitchFamily="34" charset="-128"/>
              </a:rPr>
              <a:t>Ensemble of AQMEII3 regional models was overall less biased than the HTAP2 global models.</a:t>
            </a:r>
          </a:p>
          <a:p>
            <a:pPr marL="285750" indent="-285750" defTabSz="457200" eaLnBrk="0" fontAlgn="base" hangingPunct="0">
              <a:spcBef>
                <a:spcPts val="600"/>
              </a:spcBef>
              <a:spcAft>
                <a:spcPct val="0"/>
              </a:spcAft>
              <a:buFont typeface="Arial"/>
              <a:buChar char="•"/>
            </a:pPr>
            <a:r>
              <a:rPr lang="en-US" sz="2000" dirty="0">
                <a:solidFill>
                  <a:srgbClr val="000000"/>
                </a:solidFill>
                <a:latin typeface="Arial" panose="020B0604020202020204" pitchFamily="34" charset="0"/>
                <a:ea typeface="MS PGothic" panose="020B0600070205080204" pitchFamily="34" charset="-128"/>
              </a:rPr>
              <a:t>HTAP2 global models seemed to be somewhat more biased than the HTAP1 global models.</a:t>
            </a:r>
          </a:p>
          <a:p>
            <a:pPr marL="285750" indent="-285750" defTabSz="457200" eaLnBrk="0" fontAlgn="base" hangingPunct="0">
              <a:spcBef>
                <a:spcPts val="600"/>
              </a:spcBef>
              <a:spcAft>
                <a:spcPct val="0"/>
              </a:spcAft>
              <a:buFont typeface="Arial"/>
              <a:buChar char="•"/>
            </a:pPr>
            <a:r>
              <a:rPr lang="en-US" sz="2000" dirty="0">
                <a:solidFill>
                  <a:srgbClr val="000000"/>
                </a:solidFill>
                <a:latin typeface="Arial" panose="020B0604020202020204" pitchFamily="34" charset="0"/>
                <a:ea typeface="MS PGothic" panose="020B0600070205080204" pitchFamily="34" charset="-128"/>
              </a:rPr>
              <a:t>The biases are most important for threshold-based metrics like AOT40</a:t>
            </a:r>
          </a:p>
        </p:txBody>
      </p:sp>
      <p:pic>
        <p:nvPicPr>
          <p:cNvPr id="7" name="Picture 6" descr="1001.png"/>
          <p:cNvPicPr>
            <a:picLocks noChangeAspect="1"/>
          </p:cNvPicPr>
          <p:nvPr/>
        </p:nvPicPr>
        <p:blipFill rotWithShape="1">
          <a:blip r:embed="rId2" cstate="print">
            <a:extLst>
              <a:ext uri="{28A0092B-C50C-407E-A947-70E740481C1C}">
                <a14:useLocalDpi xmlns:a14="http://schemas.microsoft.com/office/drawing/2010/main" val="0"/>
              </a:ext>
            </a:extLst>
          </a:blip>
          <a:srcRect r="52250"/>
          <a:stretch/>
        </p:blipFill>
        <p:spPr>
          <a:xfrm>
            <a:off x="1790700" y="1124107"/>
            <a:ext cx="2286000" cy="3404394"/>
          </a:xfrm>
          <a:prstGeom prst="rect">
            <a:avLst/>
          </a:prstGeom>
        </p:spPr>
      </p:pic>
      <p:grpSp>
        <p:nvGrpSpPr>
          <p:cNvPr id="8" name="Group 7"/>
          <p:cNvGrpSpPr/>
          <p:nvPr/>
        </p:nvGrpSpPr>
        <p:grpSpPr>
          <a:xfrm>
            <a:off x="5406033" y="1291442"/>
            <a:ext cx="5624691" cy="2894134"/>
            <a:chOff x="6385411" y="589937"/>
            <a:chExt cx="7813956" cy="4873014"/>
          </a:xfrm>
        </p:grpSpPr>
        <p:pic>
          <p:nvPicPr>
            <p:cNvPr id="9" name="Picture 2" descr="models_vs_obs_m24_SR1_2001_allmodels_ppt"/>
            <p:cNvPicPr>
              <a:picLocks noChangeAspect="1" noChangeArrowheads="1"/>
            </p:cNvPicPr>
            <p:nvPr/>
          </p:nvPicPr>
          <p:blipFill rotWithShape="1">
            <a:blip r:embed="rId3" cstate="print"/>
            <a:srcRect l="9089" t="16336" r="63446" b="61765"/>
            <a:stretch/>
          </p:blipFill>
          <p:spPr bwMode="auto">
            <a:xfrm>
              <a:off x="6385411" y="589937"/>
              <a:ext cx="2362200" cy="1455736"/>
            </a:xfrm>
            <a:prstGeom prst="rect">
              <a:avLst/>
            </a:prstGeom>
            <a:noFill/>
            <a:ln w="9525">
              <a:noFill/>
              <a:miter lim="800000"/>
              <a:headEnd/>
              <a:tailEnd/>
            </a:ln>
          </p:spPr>
        </p:pic>
        <p:pic>
          <p:nvPicPr>
            <p:cNvPr id="10" name="Picture 2" descr="models_vs_obs_m24_SR1_2001_allmodels_ppt"/>
            <p:cNvPicPr>
              <a:picLocks noChangeAspect="1" noChangeArrowheads="1"/>
            </p:cNvPicPr>
            <p:nvPr/>
          </p:nvPicPr>
          <p:blipFill rotWithShape="1">
            <a:blip r:embed="rId3" cstate="print"/>
            <a:srcRect l="36201" t="15934" r="37221" b="61139"/>
            <a:stretch/>
          </p:blipFill>
          <p:spPr bwMode="auto">
            <a:xfrm>
              <a:off x="6496843" y="2293952"/>
              <a:ext cx="2286000" cy="1523999"/>
            </a:xfrm>
            <a:prstGeom prst="rect">
              <a:avLst/>
            </a:prstGeom>
            <a:noFill/>
            <a:ln w="9525">
              <a:noFill/>
              <a:miter lim="800000"/>
              <a:headEnd/>
              <a:tailEnd/>
            </a:ln>
          </p:spPr>
        </p:pic>
        <p:pic>
          <p:nvPicPr>
            <p:cNvPr id="11" name="Picture 2" descr="models_vs_obs_m24_SR1_2001_allmodels_ppt"/>
            <p:cNvPicPr>
              <a:picLocks noChangeAspect="1" noChangeArrowheads="1"/>
            </p:cNvPicPr>
            <p:nvPr/>
          </p:nvPicPr>
          <p:blipFill rotWithShape="1">
            <a:blip r:embed="rId3" cstate="print"/>
            <a:srcRect l="62248" t="16141" r="9863" b="61765"/>
            <a:stretch/>
          </p:blipFill>
          <p:spPr bwMode="auto">
            <a:xfrm>
              <a:off x="6497062" y="3994250"/>
              <a:ext cx="2398712" cy="1468701"/>
            </a:xfrm>
            <a:prstGeom prst="rect">
              <a:avLst/>
            </a:prstGeom>
            <a:noFill/>
            <a:ln w="9525">
              <a:noFill/>
              <a:miter lim="800000"/>
              <a:headEnd/>
              <a:tailEnd/>
            </a:ln>
          </p:spPr>
        </p:pic>
        <p:sp>
          <p:nvSpPr>
            <p:cNvPr id="12" name="TextBox 11"/>
            <p:cNvSpPr txBox="1"/>
            <p:nvPr/>
          </p:nvSpPr>
          <p:spPr>
            <a:xfrm>
              <a:off x="8747612" y="1160299"/>
              <a:ext cx="2323133" cy="621865"/>
            </a:xfrm>
            <a:prstGeom prst="rect">
              <a:avLst/>
            </a:prstGeom>
            <a:noFill/>
          </p:spPr>
          <p:txBody>
            <a:bodyPr wrap="none" rtlCol="0">
              <a:spAutoFit/>
            </a:bodyPr>
            <a:lstStyle/>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Mediterranean</a:t>
              </a:r>
            </a:p>
          </p:txBody>
        </p:sp>
        <p:sp>
          <p:nvSpPr>
            <p:cNvPr id="13" name="TextBox 12"/>
            <p:cNvSpPr txBox="1"/>
            <p:nvPr/>
          </p:nvSpPr>
          <p:spPr>
            <a:xfrm>
              <a:off x="8747612" y="2745018"/>
              <a:ext cx="2492381" cy="621865"/>
            </a:xfrm>
            <a:prstGeom prst="rect">
              <a:avLst/>
            </a:prstGeom>
            <a:noFill/>
          </p:spPr>
          <p:txBody>
            <a:bodyPr wrap="none" rtlCol="0">
              <a:spAutoFit/>
            </a:bodyPr>
            <a:lstStyle/>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C Europe &lt;1km</a:t>
              </a:r>
            </a:p>
          </p:txBody>
        </p:sp>
        <p:sp>
          <p:nvSpPr>
            <p:cNvPr id="14" name="TextBox 13"/>
            <p:cNvSpPr txBox="1"/>
            <p:nvPr/>
          </p:nvSpPr>
          <p:spPr>
            <a:xfrm>
              <a:off x="8782844" y="4364357"/>
              <a:ext cx="2492380" cy="621865"/>
            </a:xfrm>
            <a:prstGeom prst="rect">
              <a:avLst/>
            </a:prstGeom>
            <a:noFill/>
          </p:spPr>
          <p:txBody>
            <a:bodyPr wrap="none" rtlCol="0">
              <a:spAutoFit/>
            </a:bodyPr>
            <a:lstStyle/>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C Europe &gt;1km</a:t>
              </a:r>
            </a:p>
          </p:txBody>
        </p:sp>
        <p:sp>
          <p:nvSpPr>
            <p:cNvPr id="15" name="TextBox 14"/>
            <p:cNvSpPr txBox="1"/>
            <p:nvPr/>
          </p:nvSpPr>
          <p:spPr>
            <a:xfrm>
              <a:off x="11412764" y="2783153"/>
              <a:ext cx="2786603" cy="673687"/>
            </a:xfrm>
            <a:prstGeom prst="rect">
              <a:avLst/>
            </a:prstGeom>
            <a:noFill/>
          </p:spPr>
          <p:txBody>
            <a:bodyPr wrap="none" rtlCol="0">
              <a:spAutoFit/>
            </a:bodyPr>
            <a:lstStyle/>
            <a:p>
              <a:pPr defTabSz="457200" eaLnBrk="0" fontAlgn="base" hangingPunct="0">
                <a:spcBef>
                  <a:spcPct val="0"/>
                </a:spcBef>
                <a:spcAft>
                  <a:spcPct val="0"/>
                </a:spcAft>
              </a:pPr>
              <a:r>
                <a:rPr lang="en-US" sz="2000" b="1" dirty="0">
                  <a:solidFill>
                    <a:srgbClr val="000000"/>
                  </a:solidFill>
                  <a:latin typeface="Arial" panose="020B0604020202020204" pitchFamily="34" charset="0"/>
                  <a:ea typeface="MS PGothic" panose="020B0600070205080204" pitchFamily="34" charset="-128"/>
                </a:rPr>
                <a:t>HTAP1 Results</a:t>
              </a:r>
            </a:p>
          </p:txBody>
        </p:sp>
      </p:grpSp>
      <p:cxnSp>
        <p:nvCxnSpPr>
          <p:cNvPr id="16" name="Straight Connector 15"/>
          <p:cNvCxnSpPr>
            <a:cxnSpLocks/>
            <a:endCxn id="9" idx="1"/>
          </p:cNvCxnSpPr>
          <p:nvPr/>
        </p:nvCxnSpPr>
        <p:spPr bwMode="auto">
          <a:xfrm flipV="1">
            <a:off x="4076700" y="1723731"/>
            <a:ext cx="1329333" cy="268754"/>
          </a:xfrm>
          <a:prstGeom prst="line">
            <a:avLst/>
          </a:prstGeom>
          <a:solidFill>
            <a:srgbClr val="00B8FF"/>
          </a:solidFill>
          <a:ln w="9525" cap="flat" cmpd="sng" algn="ctr">
            <a:solidFill>
              <a:schemeClr val="tx1"/>
            </a:solidFill>
            <a:prstDash val="solid"/>
            <a:round/>
            <a:headEnd type="none" w="med" len="med"/>
            <a:tailEnd type="triangle" w="lg"/>
          </a:ln>
          <a:effectLst/>
        </p:spPr>
      </p:cxnSp>
      <p:cxnSp>
        <p:nvCxnSpPr>
          <p:cNvPr id="17" name="Straight Connector 16"/>
          <p:cNvCxnSpPr>
            <a:cxnSpLocks/>
            <a:endCxn id="10" idx="1"/>
          </p:cNvCxnSpPr>
          <p:nvPr/>
        </p:nvCxnSpPr>
        <p:spPr bwMode="auto">
          <a:xfrm>
            <a:off x="4076700" y="2023550"/>
            <a:ext cx="1409545" cy="732484"/>
          </a:xfrm>
          <a:prstGeom prst="line">
            <a:avLst/>
          </a:prstGeom>
          <a:solidFill>
            <a:srgbClr val="00B8FF"/>
          </a:solidFill>
          <a:ln w="9525" cap="flat" cmpd="sng" algn="ctr">
            <a:solidFill>
              <a:schemeClr val="tx1"/>
            </a:solidFill>
            <a:prstDash val="solid"/>
            <a:round/>
            <a:headEnd type="none" w="med" len="med"/>
            <a:tailEnd type="triangle" w="lg"/>
          </a:ln>
          <a:effectLst/>
        </p:spPr>
      </p:cxnSp>
      <p:cxnSp>
        <p:nvCxnSpPr>
          <p:cNvPr id="18" name="Straight Connector 17"/>
          <p:cNvCxnSpPr>
            <a:cxnSpLocks/>
            <a:endCxn id="11" idx="1"/>
          </p:cNvCxnSpPr>
          <p:nvPr/>
        </p:nvCxnSpPr>
        <p:spPr bwMode="auto">
          <a:xfrm>
            <a:off x="4076700" y="2070569"/>
            <a:ext cx="1409702" cy="1678869"/>
          </a:xfrm>
          <a:prstGeom prst="line">
            <a:avLst/>
          </a:prstGeom>
          <a:solidFill>
            <a:srgbClr val="00B8FF"/>
          </a:solidFill>
          <a:ln w="9525" cap="flat" cmpd="sng" algn="ctr">
            <a:solidFill>
              <a:schemeClr val="tx1"/>
            </a:solidFill>
            <a:prstDash val="solid"/>
            <a:round/>
            <a:headEnd type="none" w="med" len="med"/>
            <a:tailEnd type="triangle" w="lg"/>
          </a:ln>
          <a:effectLst/>
        </p:spPr>
      </p:cxnSp>
      <p:sp>
        <p:nvSpPr>
          <p:cNvPr id="21" name="TextBox 20"/>
          <p:cNvSpPr txBox="1"/>
          <p:nvPr/>
        </p:nvSpPr>
        <p:spPr>
          <a:xfrm>
            <a:off x="818961" y="1732284"/>
            <a:ext cx="1079334" cy="400110"/>
          </a:xfrm>
          <a:prstGeom prst="rect">
            <a:avLst/>
          </a:prstGeom>
          <a:noFill/>
        </p:spPr>
        <p:txBody>
          <a:bodyPr wrap="none" rtlCol="0">
            <a:spAutoFit/>
          </a:bodyPr>
          <a:lstStyle/>
          <a:p>
            <a:pPr defTabSz="457200" eaLnBrk="0" fontAlgn="base" hangingPunct="0">
              <a:spcBef>
                <a:spcPct val="0"/>
              </a:spcBef>
              <a:spcAft>
                <a:spcPct val="0"/>
              </a:spcAft>
            </a:pPr>
            <a:r>
              <a:rPr lang="en-US" sz="2000" b="1" dirty="0">
                <a:solidFill>
                  <a:srgbClr val="000000"/>
                </a:solidFill>
                <a:latin typeface="Arial" panose="020B0604020202020204" pitchFamily="34" charset="0"/>
                <a:ea typeface="MS PGothic" panose="020B0600070205080204" pitchFamily="34" charset="-128"/>
              </a:rPr>
              <a:t>HTAP2 </a:t>
            </a:r>
          </a:p>
        </p:txBody>
      </p:sp>
      <p:sp>
        <p:nvSpPr>
          <p:cNvPr id="22" name="TextBox 21"/>
          <p:cNvSpPr txBox="1"/>
          <p:nvPr/>
        </p:nvSpPr>
        <p:spPr>
          <a:xfrm>
            <a:off x="589924" y="3199811"/>
            <a:ext cx="1308371" cy="400110"/>
          </a:xfrm>
          <a:prstGeom prst="rect">
            <a:avLst/>
          </a:prstGeom>
          <a:noFill/>
        </p:spPr>
        <p:txBody>
          <a:bodyPr wrap="none" rtlCol="0">
            <a:spAutoFit/>
          </a:bodyPr>
          <a:lstStyle/>
          <a:p>
            <a:pPr defTabSz="457200" eaLnBrk="0" fontAlgn="base" hangingPunct="0">
              <a:spcBef>
                <a:spcPct val="0"/>
              </a:spcBef>
              <a:spcAft>
                <a:spcPct val="0"/>
              </a:spcAft>
            </a:pPr>
            <a:r>
              <a:rPr lang="en-US" sz="2000" b="1" dirty="0">
                <a:solidFill>
                  <a:srgbClr val="000000"/>
                </a:solidFill>
                <a:latin typeface="Arial" panose="020B0604020202020204" pitchFamily="34" charset="0"/>
                <a:ea typeface="MS PGothic" panose="020B0600070205080204" pitchFamily="34" charset="-128"/>
              </a:rPr>
              <a:t>AQMEII3 </a:t>
            </a:r>
          </a:p>
        </p:txBody>
      </p:sp>
      <p:sp>
        <p:nvSpPr>
          <p:cNvPr id="23" name="Rectangle 9"/>
          <p:cNvSpPr>
            <a:spLocks noChangeArrowheads="1"/>
          </p:cNvSpPr>
          <p:nvPr/>
        </p:nvSpPr>
        <p:spPr bwMode="auto">
          <a:xfrm>
            <a:off x="0" y="1"/>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Model evaluation</a:t>
            </a:r>
          </a:p>
        </p:txBody>
      </p:sp>
      <p:sp>
        <p:nvSpPr>
          <p:cNvPr id="24" name="TextBox 23"/>
          <p:cNvSpPr txBox="1"/>
          <p:nvPr/>
        </p:nvSpPr>
        <p:spPr>
          <a:xfrm>
            <a:off x="7924801" y="6581002"/>
            <a:ext cx="1736623" cy="276999"/>
          </a:xfrm>
          <a:prstGeom prst="rect">
            <a:avLst/>
          </a:prstGeom>
          <a:noFill/>
        </p:spPr>
        <p:txBody>
          <a:bodyPr wrap="none" rtlCol="0">
            <a:spAutoFit/>
          </a:bodyPr>
          <a:lstStyle/>
          <a:p>
            <a:pPr defTabSz="457200" eaLnBrk="0" fontAlgn="base" hangingPunct="0">
              <a:spcBef>
                <a:spcPct val="0"/>
              </a:spcBef>
              <a:spcAft>
                <a:spcPct val="0"/>
              </a:spcAft>
            </a:pPr>
            <a:r>
              <a:rPr lang="en-US" sz="1200" dirty="0">
                <a:solidFill>
                  <a:srgbClr val="800000"/>
                </a:solidFill>
                <a:latin typeface="Calibri"/>
                <a:ea typeface="MS PGothic" panose="020B0600070205080204" pitchFamily="34" charset="-128"/>
              </a:rPr>
              <a:t>Source: </a:t>
            </a:r>
            <a:r>
              <a:rPr lang="en-US" sz="1200" dirty="0" err="1">
                <a:solidFill>
                  <a:srgbClr val="800000"/>
                </a:solidFill>
                <a:latin typeface="Calibri"/>
                <a:ea typeface="MS PGothic" panose="020B0600070205080204" pitchFamily="34" charset="-128"/>
              </a:rPr>
              <a:t>Galmarini</a:t>
            </a:r>
            <a:r>
              <a:rPr lang="en-US" sz="1200" dirty="0">
                <a:solidFill>
                  <a:srgbClr val="800000"/>
                </a:solidFill>
                <a:latin typeface="Calibri"/>
                <a:ea typeface="MS PGothic" panose="020B0600070205080204" pitchFamily="34" charset="-128"/>
              </a:rPr>
              <a:t> (2018)</a:t>
            </a:r>
          </a:p>
        </p:txBody>
      </p:sp>
    </p:spTree>
    <p:extLst>
      <p:ext uri="{BB962C8B-B14F-4D97-AF65-F5344CB8AC3E}">
        <p14:creationId xmlns:p14="http://schemas.microsoft.com/office/powerpoint/2010/main" val="31646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167" y="932202"/>
            <a:ext cx="6436659" cy="2554545"/>
          </a:xfrm>
          <a:prstGeom prst="rect">
            <a:avLst/>
          </a:prstGeom>
          <a:noFill/>
        </p:spPr>
        <p:txBody>
          <a:bodyPr wrap="square" rtlCol="0">
            <a:spAutoFit/>
          </a:bodyPr>
          <a:lstStyle/>
          <a:p>
            <a:pPr defTabSz="457200" eaLnBrk="0" fontAlgn="base" hangingPunct="0">
              <a:spcBef>
                <a:spcPts val="600"/>
              </a:spcBef>
              <a:spcAft>
                <a:spcPts val="600"/>
              </a:spcAft>
            </a:pPr>
            <a:r>
              <a:rPr lang="en-US" sz="2000" dirty="0">
                <a:solidFill>
                  <a:srgbClr val="000000"/>
                </a:solidFill>
                <a:latin typeface="Arial" panose="020B0604020202020204" pitchFamily="34" charset="0"/>
                <a:ea typeface="MS PGothic" panose="020B0600070205080204" pitchFamily="34" charset="-128"/>
              </a:rPr>
              <a:t>In AQMEII3 and HTAP2 several novel methods were proposed for understanding sources of errors: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Decomposition of time series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Tracers of boundary conditions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Tracers of longer-lived components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Emission error propagation</a:t>
            </a:r>
          </a:p>
        </p:txBody>
      </p:sp>
      <p:sp>
        <p:nvSpPr>
          <p:cNvPr id="13" name="TextBox 12"/>
          <p:cNvSpPr txBox="1"/>
          <p:nvPr/>
        </p:nvSpPr>
        <p:spPr>
          <a:xfrm>
            <a:off x="533397" y="4648525"/>
            <a:ext cx="11389659" cy="1169551"/>
          </a:xfrm>
          <a:prstGeom prst="rect">
            <a:avLst/>
          </a:prstGeom>
          <a:noFill/>
        </p:spPr>
        <p:txBody>
          <a:bodyPr wrap="square" rtlCol="0">
            <a:spAutoFit/>
          </a:bodyPr>
          <a:lstStyle/>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Global models have a larger long-term error component – pointing to issues in emissions/chemistry and transport/inflow processes.</a:t>
            </a:r>
          </a:p>
          <a:p>
            <a:pPr marL="285750" indent="-285750" defTabSz="457200" eaLnBrk="0" fontAlgn="base" hangingPunct="0">
              <a:spcBef>
                <a:spcPts val="600"/>
              </a:spcBef>
              <a:spcAft>
                <a:spcPts val="600"/>
              </a:spcAft>
              <a:buFont typeface="Arial"/>
              <a:buChar char="•"/>
            </a:pPr>
            <a:r>
              <a:rPr lang="en-US" sz="2000" dirty="0">
                <a:solidFill>
                  <a:srgbClr val="000000"/>
                </a:solidFill>
                <a:latin typeface="Arial" panose="020B0604020202020204" pitchFamily="34" charset="0"/>
                <a:ea typeface="MS PGothic" panose="020B0600070205080204" pitchFamily="34" charset="-128"/>
              </a:rPr>
              <a:t>It is hard to pinpoint errors in long-range transport models with available observations.</a:t>
            </a:r>
          </a:p>
        </p:txBody>
      </p:sp>
      <p:grpSp>
        <p:nvGrpSpPr>
          <p:cNvPr id="2" name="Group 1"/>
          <p:cNvGrpSpPr>
            <a:grpSpLocks noChangeAspect="1"/>
          </p:cNvGrpSpPr>
          <p:nvPr/>
        </p:nvGrpSpPr>
        <p:grpSpPr>
          <a:xfrm>
            <a:off x="6317874" y="778621"/>
            <a:ext cx="5257798" cy="3886200"/>
            <a:chOff x="381000" y="914400"/>
            <a:chExt cx="3505200" cy="259080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3505200" cy="2590800"/>
            </a:xfrm>
            <a:prstGeom prst="rect">
              <a:avLst/>
            </a:prstGeom>
            <a:noFill/>
            <a:ln>
              <a:noFill/>
            </a:ln>
          </p:spPr>
        </p:pic>
        <p:sp>
          <p:nvSpPr>
            <p:cNvPr id="5" name="TextBox 4"/>
            <p:cNvSpPr txBox="1"/>
            <p:nvPr/>
          </p:nvSpPr>
          <p:spPr>
            <a:xfrm>
              <a:off x="946805" y="1128355"/>
              <a:ext cx="567677" cy="246221"/>
            </a:xfrm>
            <a:prstGeom prst="rect">
              <a:avLst/>
            </a:prstGeom>
            <a:noFill/>
          </p:spPr>
          <p:txBody>
            <a:bodyPr wrap="none" rtlCol="0">
              <a:spAutoFit/>
            </a:bodyPr>
            <a:lstStyle/>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Global</a:t>
              </a:r>
            </a:p>
          </p:txBody>
        </p:sp>
        <p:sp>
          <p:nvSpPr>
            <p:cNvPr id="6" name="TextBox 5"/>
            <p:cNvSpPr txBox="1"/>
            <p:nvPr/>
          </p:nvSpPr>
          <p:spPr>
            <a:xfrm>
              <a:off x="1971235" y="1128355"/>
              <a:ext cx="1095823" cy="369332"/>
            </a:xfrm>
            <a:prstGeom prst="rect">
              <a:avLst/>
            </a:prstGeom>
            <a:noFill/>
          </p:spPr>
          <p:txBody>
            <a:bodyPr wrap="none" rtlCol="0">
              <a:spAutoFit/>
            </a:bodyPr>
            <a:lstStyle/>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Regional</a:t>
              </a:r>
            </a:p>
          </p:txBody>
        </p:sp>
        <p:sp>
          <p:nvSpPr>
            <p:cNvPr id="16" name="TextBox 15"/>
            <p:cNvSpPr txBox="1"/>
            <p:nvPr/>
          </p:nvSpPr>
          <p:spPr>
            <a:xfrm rot="16200000">
              <a:off x="281301" y="2316993"/>
              <a:ext cx="697627" cy="369332"/>
            </a:xfrm>
            <a:prstGeom prst="rect">
              <a:avLst/>
            </a:prstGeom>
            <a:noFill/>
          </p:spPr>
          <p:txBody>
            <a:bodyPr wrap="none" rtlCol="0">
              <a:spAutoFit/>
            </a:bodyPr>
            <a:lstStyle/>
            <a:p>
              <a:pPr defTabSz="457200" eaLnBrk="0" fontAlgn="base" hangingPunct="0">
                <a:spcBef>
                  <a:spcPct val="0"/>
                </a:spcBef>
                <a:spcAft>
                  <a:spcPct val="0"/>
                </a:spcAft>
              </a:pPr>
              <a:r>
                <a:rPr lang="en-US" dirty="0">
                  <a:solidFill>
                    <a:srgbClr val="000000"/>
                  </a:solidFill>
                  <a:latin typeface="Arial" panose="020B0604020202020204" pitchFamily="34" charset="0"/>
                  <a:ea typeface="MS PGothic" panose="020B0600070205080204" pitchFamily="34" charset="-128"/>
                </a:rPr>
                <a:t>Error</a:t>
              </a:r>
            </a:p>
          </p:txBody>
        </p:sp>
      </p:grpSp>
      <p:sp>
        <p:nvSpPr>
          <p:cNvPr id="17" name="Rectangle 9"/>
          <p:cNvSpPr>
            <a:spLocks noChangeArrowheads="1"/>
          </p:cNvSpPr>
          <p:nvPr/>
        </p:nvSpPr>
        <p:spPr bwMode="auto">
          <a:xfrm>
            <a:off x="0" y="1"/>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panose="020F0502020204030204" pitchFamily="34" charset="0"/>
                <a:ea typeface="Calibri" panose="020F0502020204030204" pitchFamily="34" charset="0"/>
                <a:cs typeface="Calibri" panose="020F0502020204030204" pitchFamily="34" charset="0"/>
              </a:rPr>
              <a:t>Characterization of model errors</a:t>
            </a:r>
          </a:p>
        </p:txBody>
      </p:sp>
      <p:sp>
        <p:nvSpPr>
          <p:cNvPr id="18" name="Rectangle 17"/>
          <p:cNvSpPr/>
          <p:nvPr/>
        </p:nvSpPr>
        <p:spPr>
          <a:xfrm>
            <a:off x="623045" y="6014060"/>
            <a:ext cx="11210365" cy="707886"/>
          </a:xfrm>
          <a:prstGeom prst="rect">
            <a:avLst/>
          </a:prstGeom>
        </p:spPr>
        <p:txBody>
          <a:bodyPr wrap="square">
            <a:spAutoFit/>
          </a:bodyPr>
          <a:lstStyle/>
          <a:p>
            <a:pPr defTabSz="457200" eaLnBrk="0" fontAlgn="base" hangingPunct="0">
              <a:spcBef>
                <a:spcPct val="0"/>
              </a:spcBef>
              <a:spcAft>
                <a:spcPct val="0"/>
              </a:spcAft>
            </a:pPr>
            <a:r>
              <a:rPr lang="en-US" sz="2000" dirty="0">
                <a:solidFill>
                  <a:srgbClr val="000000"/>
                </a:solidFill>
                <a:latin typeface="Arial" panose="020B0604020202020204" pitchFamily="34" charset="0"/>
                <a:ea typeface="MS PGothic" panose="020B0600070205080204" pitchFamily="34" charset="-128"/>
              </a:rPr>
              <a:t>In global air quality modeling, there is no preferred method yet for model evaluation and error characterization.  Methods need to be shared across communities.</a:t>
            </a:r>
          </a:p>
        </p:txBody>
      </p:sp>
    </p:spTree>
    <p:extLst>
      <p:ext uri="{BB962C8B-B14F-4D97-AF65-F5344CB8AC3E}">
        <p14:creationId xmlns:p14="http://schemas.microsoft.com/office/powerpoint/2010/main" val="169763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80683" y="741144"/>
            <a:ext cx="9808882" cy="2076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Arial Unicode MS"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Arial Unicode MS" charset="0"/>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r>
              <a:rPr lang="en-US" sz="2200" b="0" dirty="0"/>
              <a:t>All AQMEII3 modeling groups were asked to include three non-reactive tracers in their simulations. </a:t>
            </a:r>
          </a:p>
          <a:p>
            <a:r>
              <a:rPr lang="en-US" sz="2200" b="0" dirty="0"/>
              <a:t>These tracers are designed to track the inflow of ozone from the lateral domain boundaries. The tracers should be specified as lateral boundary conditions, with no emissions or chemical formation/destruction occurring for these tracers within the modeling domain. The tracers are defined as follows:</a:t>
            </a:r>
          </a:p>
          <a:p>
            <a:pPr lvl="1"/>
            <a:r>
              <a:rPr lang="en-US" sz="2000" b="0" dirty="0"/>
              <a:t>O3_BC1: For layers below 750 mb (~2.5 km), set this tracer to the same concentration as the O</a:t>
            </a:r>
            <a:r>
              <a:rPr lang="en-US" sz="2000" b="0" baseline="-25000" dirty="0"/>
              <a:t>3</a:t>
            </a:r>
            <a:r>
              <a:rPr lang="en-US" sz="2000" b="0" dirty="0"/>
              <a:t> boundary conditions. For layers above 750 mb, set the tracer concentration to zero.</a:t>
            </a:r>
          </a:p>
          <a:p>
            <a:pPr lvl="1"/>
            <a:r>
              <a:rPr lang="en-US" sz="2000" b="0" dirty="0"/>
              <a:t>O3_BC2: For layers between 750 mb (~2.5 km) and 250 mb (~10 km) , set this tracer to the same concentration as the O</a:t>
            </a:r>
            <a:r>
              <a:rPr lang="en-US" sz="2000" b="0" baseline="-25000" dirty="0"/>
              <a:t>3</a:t>
            </a:r>
            <a:r>
              <a:rPr lang="en-US" sz="2000" b="0" dirty="0"/>
              <a:t> boundary conditions. For layers below 750 mb and above 250 mb, set the tracer concentration to zero.</a:t>
            </a:r>
          </a:p>
          <a:p>
            <a:pPr lvl="1"/>
            <a:r>
              <a:rPr lang="en-US" sz="2000" b="0" dirty="0"/>
              <a:t>O3_BC3: For layers above 250 mb (~10 km), set this tracer to the same concentration as the as the O</a:t>
            </a:r>
            <a:r>
              <a:rPr lang="en-US" sz="2000" b="0" baseline="-25000" dirty="0"/>
              <a:t>3</a:t>
            </a:r>
            <a:r>
              <a:rPr lang="en-US" sz="2000" b="0" dirty="0"/>
              <a:t> boundary conditions. For layers below 250 mb, set the tracer concentration to zero.</a:t>
            </a:r>
          </a:p>
          <a:p>
            <a:r>
              <a:rPr lang="en-US" sz="2200" b="0" dirty="0"/>
              <a:t>All of these tracers should undergo advection, diffusion, cloud mixing/transport, scavenging, and deposition but no chemistry.</a:t>
            </a:r>
          </a:p>
          <a:p>
            <a:pPr marL="106363" indent="0" eaLnBrk="1" hangingPunct="1">
              <a:lnSpc>
                <a:spcPct val="100000"/>
              </a:lnSpc>
              <a:spcBef>
                <a:spcPts val="600"/>
              </a:spcBef>
              <a:spcAft>
                <a:spcPts val="600"/>
              </a:spcAft>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GB" sz="2400" b="1" dirty="0">
              <a:latin typeface="Arial" charset="0"/>
            </a:endParaRPr>
          </a:p>
          <a:p>
            <a:pPr marL="863600" lvl="1" indent="-322263" eaLnBrk="1" hangingPunct="1">
              <a:lnSpc>
                <a:spcPct val="80000"/>
              </a:lnSpc>
              <a:buClrTx/>
              <a:buSzPct val="7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defRPr/>
            </a:pPr>
            <a:endParaRPr lang="en-US" sz="3200" dirty="0">
              <a:latin typeface="Arial" charset="0"/>
            </a:endParaRPr>
          </a:p>
        </p:txBody>
      </p:sp>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Boundary Condition Tracers</a:t>
            </a:r>
            <a:endParaRPr lang="en-US" altLang="en-US" sz="2000" b="0" dirty="0">
              <a:solidFill>
                <a:srgbClr val="FFFF00"/>
              </a:solidFill>
              <a:latin typeface="Calibri"/>
              <a:cs typeface="Arial" panose="020B0604020202020204" pitchFamily="34" charset="0"/>
            </a:endParaRPr>
          </a:p>
        </p:txBody>
      </p:sp>
    </p:spTree>
    <p:extLst>
      <p:ext uri="{BB962C8B-B14F-4D97-AF65-F5344CB8AC3E}">
        <p14:creationId xmlns:p14="http://schemas.microsoft.com/office/powerpoint/2010/main" val="19025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Boundary Condition Tracers</a:t>
            </a:r>
            <a:endParaRPr lang="en-US" altLang="en-US" sz="2000" b="0" dirty="0">
              <a:solidFill>
                <a:srgbClr val="FFFF00"/>
              </a:solidFill>
              <a:latin typeface="Calibri"/>
              <a:cs typeface="Arial" panose="020B0604020202020204" pitchFamily="34" charset="0"/>
            </a:endParaRPr>
          </a:p>
        </p:txBody>
      </p:sp>
      <p:pic>
        <p:nvPicPr>
          <p:cNvPr id="2" name="Picture 1">
            <a:extLst>
              <a:ext uri="{FF2B5EF4-FFF2-40B4-BE49-F238E27FC236}">
                <a16:creationId xmlns:a16="http://schemas.microsoft.com/office/drawing/2014/main" id="{9570B080-C199-A129-2F1B-0DA7803FA9ED}"/>
              </a:ext>
            </a:extLst>
          </p:cNvPr>
          <p:cNvPicPr>
            <a:picLocks noChangeAspect="1"/>
          </p:cNvPicPr>
          <p:nvPr/>
        </p:nvPicPr>
        <p:blipFill rotWithShape="1">
          <a:blip r:embed="rId2"/>
          <a:srcRect t="12482"/>
          <a:stretch/>
        </p:blipFill>
        <p:spPr>
          <a:xfrm>
            <a:off x="553085" y="2001836"/>
            <a:ext cx="7168515" cy="4563970"/>
          </a:xfrm>
          <a:prstGeom prst="rect">
            <a:avLst/>
          </a:prstGeom>
        </p:spPr>
      </p:pic>
      <p:sp>
        <p:nvSpPr>
          <p:cNvPr id="3" name="Title 1">
            <a:extLst>
              <a:ext uri="{FF2B5EF4-FFF2-40B4-BE49-F238E27FC236}">
                <a16:creationId xmlns:a16="http://schemas.microsoft.com/office/drawing/2014/main" id="{CD435BA4-D92B-5EAA-D029-6F5AD1D654D6}"/>
              </a:ext>
            </a:extLst>
          </p:cNvPr>
          <p:cNvSpPr txBox="1">
            <a:spLocks/>
          </p:cNvSpPr>
          <p:nvPr/>
        </p:nvSpPr>
        <p:spPr>
          <a:xfrm>
            <a:off x="0" y="1275079"/>
            <a:ext cx="7721600" cy="72675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Hourly Time Series of O3_BC1, O3_BC2, and O3_BC3 Tracers  Spatial Average over the Four Corners Region</a:t>
            </a:r>
          </a:p>
        </p:txBody>
      </p:sp>
      <p:grpSp>
        <p:nvGrpSpPr>
          <p:cNvPr id="4" name="Group 3">
            <a:extLst>
              <a:ext uri="{FF2B5EF4-FFF2-40B4-BE49-F238E27FC236}">
                <a16:creationId xmlns:a16="http://schemas.microsoft.com/office/drawing/2014/main" id="{E2B0BD2D-1F95-6BFC-9C77-AFC956848644}"/>
              </a:ext>
            </a:extLst>
          </p:cNvPr>
          <p:cNvGrpSpPr/>
          <p:nvPr/>
        </p:nvGrpSpPr>
        <p:grpSpPr>
          <a:xfrm>
            <a:off x="8345805" y="1389219"/>
            <a:ext cx="2271395" cy="1501919"/>
            <a:chOff x="8345805" y="1389219"/>
            <a:chExt cx="2271395" cy="1501919"/>
          </a:xfrm>
        </p:grpSpPr>
        <p:pic>
          <p:nvPicPr>
            <p:cNvPr id="5" name="Picture 4">
              <a:extLst>
                <a:ext uri="{FF2B5EF4-FFF2-40B4-BE49-F238E27FC236}">
                  <a16:creationId xmlns:a16="http://schemas.microsoft.com/office/drawing/2014/main" id="{93C7F470-69F6-CE0E-95D3-07EB1DBC2091}"/>
                </a:ext>
              </a:extLst>
            </p:cNvPr>
            <p:cNvPicPr>
              <a:picLocks noChangeAspect="1"/>
            </p:cNvPicPr>
            <p:nvPr/>
          </p:nvPicPr>
          <p:blipFill>
            <a:blip r:embed="rId3"/>
            <a:stretch>
              <a:fillRect/>
            </a:stretch>
          </p:blipFill>
          <p:spPr>
            <a:xfrm>
              <a:off x="8345805" y="1389219"/>
              <a:ext cx="2271395" cy="1501919"/>
            </a:xfrm>
            <a:prstGeom prst="rect">
              <a:avLst/>
            </a:prstGeom>
          </p:spPr>
        </p:pic>
        <p:sp>
          <p:nvSpPr>
            <p:cNvPr id="7" name="Rectangle 6">
              <a:extLst>
                <a:ext uri="{FF2B5EF4-FFF2-40B4-BE49-F238E27FC236}">
                  <a16:creationId xmlns:a16="http://schemas.microsoft.com/office/drawing/2014/main" id="{CD7996ED-47FF-628A-AD49-D38EB96F8910}"/>
                </a:ext>
              </a:extLst>
            </p:cNvPr>
            <p:cNvSpPr/>
            <p:nvPr/>
          </p:nvSpPr>
          <p:spPr>
            <a:xfrm>
              <a:off x="8890000" y="2140178"/>
              <a:ext cx="223520" cy="298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5AFABAA-EE01-540D-4984-38CA39D6CA39}"/>
              </a:ext>
            </a:extLst>
          </p:cNvPr>
          <p:cNvSpPr txBox="1"/>
          <p:nvPr/>
        </p:nvSpPr>
        <p:spPr>
          <a:xfrm>
            <a:off x="8099742" y="3631056"/>
            <a:ext cx="3726498"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contributions show seasonal as well as synoptic fluctuations</a:t>
            </a:r>
          </a:p>
          <a:p>
            <a:pPr marL="285750" indent="-285750">
              <a:buFont typeface="Arial" panose="020B0604020202020204" pitchFamily="34" charset="0"/>
              <a:buChar char="•"/>
            </a:pPr>
            <a:r>
              <a:rPr lang="en-US" sz="2000" dirty="0"/>
              <a:t>The largest contribution is from O3_BC2, i.e. O</a:t>
            </a:r>
            <a:r>
              <a:rPr lang="en-US" sz="2000" baseline="-25000" dirty="0"/>
              <a:t>3</a:t>
            </a:r>
            <a:r>
              <a:rPr lang="en-US" sz="2000" dirty="0"/>
              <a:t> boundary conditions between 750mb and 250 </a:t>
            </a:r>
            <a:r>
              <a:rPr lang="en-US" sz="2000" dirty="0" err="1"/>
              <a:t>mb</a:t>
            </a:r>
            <a:endParaRPr lang="en-US" sz="2000" dirty="0"/>
          </a:p>
        </p:txBody>
      </p:sp>
      <p:sp>
        <p:nvSpPr>
          <p:cNvPr id="11" name="TextBox 10">
            <a:extLst>
              <a:ext uri="{FF2B5EF4-FFF2-40B4-BE49-F238E27FC236}">
                <a16:creationId xmlns:a16="http://schemas.microsoft.com/office/drawing/2014/main" id="{3D94023C-324D-EB64-8F11-90149A9A800D}"/>
              </a:ext>
            </a:extLst>
          </p:cNvPr>
          <p:cNvSpPr txBox="1"/>
          <p:nvPr/>
        </p:nvSpPr>
        <p:spPr>
          <a:xfrm>
            <a:off x="194982" y="652927"/>
            <a:ext cx="6127376" cy="461665"/>
          </a:xfrm>
          <a:prstGeom prst="rect">
            <a:avLst/>
          </a:prstGeom>
          <a:noFill/>
        </p:spPr>
        <p:txBody>
          <a:bodyPr wrap="square">
            <a:spAutoFit/>
          </a:bodyPr>
          <a:lstStyle/>
          <a:p>
            <a:r>
              <a:rPr lang="en-US" sz="2400" b="1" dirty="0"/>
              <a:t>CMAQ AQMEII3 Base Case Tracer Analysis</a:t>
            </a:r>
          </a:p>
        </p:txBody>
      </p:sp>
    </p:spTree>
    <p:extLst>
      <p:ext uri="{BB962C8B-B14F-4D97-AF65-F5344CB8AC3E}">
        <p14:creationId xmlns:p14="http://schemas.microsoft.com/office/powerpoint/2010/main" val="420354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Boundary Condition Tracers</a:t>
            </a:r>
            <a:endParaRPr lang="en-US" altLang="en-US" sz="2000" b="0" dirty="0">
              <a:solidFill>
                <a:srgbClr val="FFFF00"/>
              </a:solidFill>
              <a:latin typeface="Calibri"/>
              <a:cs typeface="Arial" panose="020B0604020202020204" pitchFamily="34" charset="0"/>
            </a:endParaRPr>
          </a:p>
        </p:txBody>
      </p:sp>
      <p:sp>
        <p:nvSpPr>
          <p:cNvPr id="11" name="TextBox 10">
            <a:extLst>
              <a:ext uri="{FF2B5EF4-FFF2-40B4-BE49-F238E27FC236}">
                <a16:creationId xmlns:a16="http://schemas.microsoft.com/office/drawing/2014/main" id="{3D94023C-324D-EB64-8F11-90149A9A800D}"/>
              </a:ext>
            </a:extLst>
          </p:cNvPr>
          <p:cNvSpPr txBox="1"/>
          <p:nvPr/>
        </p:nvSpPr>
        <p:spPr>
          <a:xfrm>
            <a:off x="194982" y="652927"/>
            <a:ext cx="6127376" cy="461665"/>
          </a:xfrm>
          <a:prstGeom prst="rect">
            <a:avLst/>
          </a:prstGeom>
          <a:noFill/>
        </p:spPr>
        <p:txBody>
          <a:bodyPr wrap="square">
            <a:spAutoFit/>
          </a:bodyPr>
          <a:lstStyle/>
          <a:p>
            <a:r>
              <a:rPr lang="en-US" sz="2400" b="1" dirty="0"/>
              <a:t>CMAQ AQMEII3 Base Case Tracer Analysis</a:t>
            </a:r>
          </a:p>
        </p:txBody>
      </p:sp>
      <p:pic>
        <p:nvPicPr>
          <p:cNvPr id="6" name="Picture 5">
            <a:extLst>
              <a:ext uri="{FF2B5EF4-FFF2-40B4-BE49-F238E27FC236}">
                <a16:creationId xmlns:a16="http://schemas.microsoft.com/office/drawing/2014/main" id="{A77A5E1A-9561-BC85-1D72-4789E1480084}"/>
              </a:ext>
            </a:extLst>
          </p:cNvPr>
          <p:cNvPicPr>
            <a:picLocks noChangeAspect="1"/>
          </p:cNvPicPr>
          <p:nvPr/>
        </p:nvPicPr>
        <p:blipFill rotWithShape="1">
          <a:blip r:embed="rId2"/>
          <a:srcRect t="12750"/>
          <a:stretch/>
        </p:blipFill>
        <p:spPr>
          <a:xfrm>
            <a:off x="198718" y="2072956"/>
            <a:ext cx="5618481" cy="3566160"/>
          </a:xfrm>
          <a:prstGeom prst="rect">
            <a:avLst/>
          </a:prstGeom>
        </p:spPr>
      </p:pic>
      <p:pic>
        <p:nvPicPr>
          <p:cNvPr id="10" name="Picture 9">
            <a:extLst>
              <a:ext uri="{FF2B5EF4-FFF2-40B4-BE49-F238E27FC236}">
                <a16:creationId xmlns:a16="http://schemas.microsoft.com/office/drawing/2014/main" id="{B5327C73-9EAC-AA20-8BAF-84E3EC02218C}"/>
              </a:ext>
            </a:extLst>
          </p:cNvPr>
          <p:cNvPicPr>
            <a:picLocks noChangeAspect="1"/>
          </p:cNvPicPr>
          <p:nvPr/>
        </p:nvPicPr>
        <p:blipFill rotWithShape="1">
          <a:blip r:embed="rId3"/>
          <a:srcRect t="11010"/>
          <a:stretch/>
        </p:blipFill>
        <p:spPr>
          <a:xfrm>
            <a:off x="6382702" y="2001836"/>
            <a:ext cx="5618480" cy="3637280"/>
          </a:xfrm>
          <a:prstGeom prst="rect">
            <a:avLst/>
          </a:prstGeom>
        </p:spPr>
      </p:pic>
      <p:sp>
        <p:nvSpPr>
          <p:cNvPr id="12" name="Title 1">
            <a:extLst>
              <a:ext uri="{FF2B5EF4-FFF2-40B4-BE49-F238E27FC236}">
                <a16:creationId xmlns:a16="http://schemas.microsoft.com/office/drawing/2014/main" id="{F40703C8-8F54-76D8-E784-447F0C975386}"/>
              </a:ext>
            </a:extLst>
          </p:cNvPr>
          <p:cNvSpPr txBox="1">
            <a:spLocks/>
          </p:cNvSpPr>
          <p:nvPr/>
        </p:nvSpPr>
        <p:spPr>
          <a:xfrm>
            <a:off x="0" y="1275079"/>
            <a:ext cx="12192000" cy="726757"/>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Same Time Series as on the previous slide, </a:t>
            </a:r>
          </a:p>
          <a:p>
            <a:r>
              <a:rPr lang="en-US" sz="2800" dirty="0"/>
              <a:t>but presented as Stacked Absolute (left) and Stacked Normalized (right) Bar Chart</a:t>
            </a:r>
          </a:p>
        </p:txBody>
      </p:sp>
      <p:sp>
        <p:nvSpPr>
          <p:cNvPr id="13" name="TextBox 12">
            <a:extLst>
              <a:ext uri="{FF2B5EF4-FFF2-40B4-BE49-F238E27FC236}">
                <a16:creationId xmlns:a16="http://schemas.microsoft.com/office/drawing/2014/main" id="{8698420C-3D62-5E76-CA29-CE228DDAFEFA}"/>
              </a:ext>
            </a:extLst>
          </p:cNvPr>
          <p:cNvSpPr txBox="1"/>
          <p:nvPr/>
        </p:nvSpPr>
        <p:spPr>
          <a:xfrm>
            <a:off x="725909" y="5661203"/>
            <a:ext cx="1114496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sum of the three non-reactive O</a:t>
            </a:r>
            <a:r>
              <a:rPr lang="en-US" sz="2000" baseline="-25000" dirty="0"/>
              <a:t>3</a:t>
            </a:r>
            <a:r>
              <a:rPr lang="en-US" sz="2000" dirty="0"/>
              <a:t> boundary tracers peaks in spring</a:t>
            </a:r>
          </a:p>
          <a:p>
            <a:pPr marL="285750" indent="-285750">
              <a:buFont typeface="Arial" panose="020B0604020202020204" pitchFamily="34" charset="0"/>
              <a:buChar char="•"/>
            </a:pPr>
            <a:r>
              <a:rPr lang="en-US" sz="2000" dirty="0"/>
              <a:t>The O3_BC3 tracer (O</a:t>
            </a:r>
            <a:r>
              <a:rPr lang="en-US" sz="2000" baseline="-25000" dirty="0"/>
              <a:t>3</a:t>
            </a:r>
            <a:r>
              <a:rPr lang="en-US" sz="2000" dirty="0"/>
              <a:t> BC above 250 </a:t>
            </a:r>
            <a:r>
              <a:rPr lang="en-US" sz="2000" dirty="0" err="1"/>
              <a:t>mb</a:t>
            </a:r>
            <a:r>
              <a:rPr lang="en-US" sz="2000" dirty="0"/>
              <a:t>) can reach 10-20% of the total “background” O</a:t>
            </a:r>
            <a:r>
              <a:rPr lang="en-US" sz="2000" baseline="-25000" dirty="0"/>
              <a:t>3</a:t>
            </a:r>
            <a:r>
              <a:rPr lang="en-US" sz="2000" dirty="0"/>
              <a:t> during summer (if we define background as the sum of the three non-reactive O</a:t>
            </a:r>
            <a:r>
              <a:rPr lang="en-US" sz="2000" baseline="-25000" dirty="0"/>
              <a:t>3</a:t>
            </a:r>
            <a:r>
              <a:rPr lang="en-US" sz="2000" dirty="0"/>
              <a:t> boundary tracers)</a:t>
            </a:r>
          </a:p>
        </p:txBody>
      </p:sp>
    </p:spTree>
    <p:extLst>
      <p:ext uri="{BB962C8B-B14F-4D97-AF65-F5344CB8AC3E}">
        <p14:creationId xmlns:p14="http://schemas.microsoft.com/office/powerpoint/2010/main" val="60674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978520" y="3276601"/>
            <a:ext cx="3657600" cy="398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5000" rIns="90000" bIns="45000">
            <a:spAutoFit/>
          </a:bodyPr>
          <a:lstStyle>
            <a:lvl1pPr marL="342900" indent="-342900">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1pPr>
            <a:lvl2pPr marL="431800" indent="-214313">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2pPr>
            <a:lvl3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3pPr>
            <a:lvl4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4pPr>
            <a:lvl5pPr>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defRPr>
                <a:solidFill>
                  <a:schemeClr val="bg1"/>
                </a:solidFill>
                <a:latin typeface="Arial" panose="020B0604020202020204" pitchFamily="34" charset="0"/>
                <a:ea typeface="MS PGothic" panose="020B0600070205080204" pitchFamily="34" charset="-128"/>
              </a:defRPr>
            </a:lvl9pPr>
          </a:lstStyle>
          <a:p>
            <a:pPr lvl="1" defTabSz="457200" fontAlgn="base">
              <a:spcBef>
                <a:spcPct val="0"/>
              </a:spcBef>
              <a:spcAft>
                <a:spcPct val="0"/>
              </a:spcAft>
              <a:buSzPct val="45000"/>
            </a:pPr>
            <a:endParaRPr lang="en-US" altLang="en-US" sz="2000" dirty="0">
              <a:solidFill>
                <a:srgbClr val="000000"/>
              </a:solidFill>
              <a:latin typeface="Calibri" panose="020F0502020204030204" pitchFamily="34" charset="0"/>
            </a:endParaRPr>
          </a:p>
        </p:txBody>
      </p:sp>
      <p:sp>
        <p:nvSpPr>
          <p:cNvPr id="20" name="Rectangle 9"/>
          <p:cNvSpPr>
            <a:spLocks noChangeArrowheads="1"/>
          </p:cNvSpPr>
          <p:nvPr/>
        </p:nvSpPr>
        <p:spPr bwMode="auto">
          <a:xfrm>
            <a:off x="0" y="-21080"/>
            <a:ext cx="12191999" cy="403957"/>
          </a:xfrm>
          <a:prstGeom prst="rect">
            <a:avLst/>
          </a:prstGeom>
          <a:solidFill>
            <a:srgbClr val="37ACD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6838" tIns="47625" rIns="96838" bIns="47625">
            <a:spAutoFit/>
          </a:bodyPr>
          <a:lstStyle>
            <a:lvl1pPr marL="361950" indent="-3619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1pPr>
            <a:lvl2pPr marL="742950" indent="-28575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2pPr>
            <a:lvl3pPr marL="11430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3pPr>
            <a:lvl4pPr marL="16002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4pPr>
            <a:lvl5pPr marL="2057400" indent="-228600" defTabSz="966788" eaLnBrk="0" hangingPunct="0">
              <a:tabLst>
                <a:tab pos="188913" algn="l"/>
              </a:tabLst>
              <a:defRPr sz="7600" b="1">
                <a:solidFill>
                  <a:srgbClr val="FFD624"/>
                </a:solidFill>
                <a:latin typeface="Verdan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tabLst>
                <a:tab pos="188913" algn="l"/>
              </a:tabLst>
              <a:defRPr sz="7600" b="1">
                <a:solidFill>
                  <a:srgbClr val="FFD624"/>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000" dirty="0">
                <a:solidFill>
                  <a:srgbClr val="FFFF00"/>
                </a:solidFill>
                <a:latin typeface="Calibri"/>
              </a:rPr>
              <a:t>Boundary Condition Tracers</a:t>
            </a:r>
            <a:endParaRPr lang="en-US" altLang="en-US" sz="2000" b="0" dirty="0">
              <a:solidFill>
                <a:srgbClr val="FFFF00"/>
              </a:solidFill>
              <a:latin typeface="Calibri"/>
              <a:cs typeface="Arial" panose="020B0604020202020204" pitchFamily="34" charset="0"/>
            </a:endParaRPr>
          </a:p>
        </p:txBody>
      </p:sp>
      <p:sp>
        <p:nvSpPr>
          <p:cNvPr id="11" name="TextBox 10">
            <a:extLst>
              <a:ext uri="{FF2B5EF4-FFF2-40B4-BE49-F238E27FC236}">
                <a16:creationId xmlns:a16="http://schemas.microsoft.com/office/drawing/2014/main" id="{3D94023C-324D-EB64-8F11-90149A9A800D}"/>
              </a:ext>
            </a:extLst>
          </p:cNvPr>
          <p:cNvSpPr txBox="1"/>
          <p:nvPr/>
        </p:nvSpPr>
        <p:spPr>
          <a:xfrm>
            <a:off x="194982" y="652927"/>
            <a:ext cx="6127376" cy="461665"/>
          </a:xfrm>
          <a:prstGeom prst="rect">
            <a:avLst/>
          </a:prstGeom>
          <a:noFill/>
        </p:spPr>
        <p:txBody>
          <a:bodyPr wrap="square">
            <a:spAutoFit/>
          </a:bodyPr>
          <a:lstStyle/>
          <a:p>
            <a:r>
              <a:rPr lang="en-US" sz="2400" b="1" dirty="0"/>
              <a:t>CMAQ AQMEII3 Base Case Tracer Analysis</a:t>
            </a:r>
          </a:p>
        </p:txBody>
      </p:sp>
      <p:sp>
        <p:nvSpPr>
          <p:cNvPr id="2" name="Title 1">
            <a:extLst>
              <a:ext uri="{FF2B5EF4-FFF2-40B4-BE49-F238E27FC236}">
                <a16:creationId xmlns:a16="http://schemas.microsoft.com/office/drawing/2014/main" id="{2E112920-26A9-FBE5-60FA-35C9FB7517A2}"/>
              </a:ext>
            </a:extLst>
          </p:cNvPr>
          <p:cNvSpPr txBox="1">
            <a:spLocks/>
          </p:cNvSpPr>
          <p:nvPr/>
        </p:nvSpPr>
        <p:spPr>
          <a:xfrm>
            <a:off x="-92710" y="1114343"/>
            <a:ext cx="12192000" cy="87884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Normalized Contributions of O3_BC1, O3_BC2, and O3_BC3 to Total “Background”</a:t>
            </a:r>
          </a:p>
          <a:p>
            <a:r>
              <a:rPr lang="en-US" sz="2800" dirty="0"/>
              <a:t>June – August Average</a:t>
            </a:r>
          </a:p>
        </p:txBody>
      </p:sp>
      <p:grpSp>
        <p:nvGrpSpPr>
          <p:cNvPr id="3" name="Group 2">
            <a:extLst>
              <a:ext uri="{FF2B5EF4-FFF2-40B4-BE49-F238E27FC236}">
                <a16:creationId xmlns:a16="http://schemas.microsoft.com/office/drawing/2014/main" id="{764E36B8-2144-4E95-EAA9-FC10E4C4C577}"/>
              </a:ext>
            </a:extLst>
          </p:cNvPr>
          <p:cNvGrpSpPr/>
          <p:nvPr/>
        </p:nvGrpSpPr>
        <p:grpSpPr>
          <a:xfrm>
            <a:off x="879438" y="1985828"/>
            <a:ext cx="10072122" cy="3343940"/>
            <a:chOff x="838798" y="2377877"/>
            <a:chExt cx="10072122" cy="3343940"/>
          </a:xfrm>
        </p:grpSpPr>
        <p:grpSp>
          <p:nvGrpSpPr>
            <p:cNvPr id="4" name="Group 3">
              <a:extLst>
                <a:ext uri="{FF2B5EF4-FFF2-40B4-BE49-F238E27FC236}">
                  <a16:creationId xmlns:a16="http://schemas.microsoft.com/office/drawing/2014/main" id="{9E28B37F-6771-6AB0-84A7-950A171DC16C}"/>
                </a:ext>
              </a:extLst>
            </p:cNvPr>
            <p:cNvGrpSpPr/>
            <p:nvPr/>
          </p:nvGrpSpPr>
          <p:grpSpPr>
            <a:xfrm>
              <a:off x="838798" y="2377877"/>
              <a:ext cx="10072122" cy="3343940"/>
              <a:chOff x="899758" y="2380636"/>
              <a:chExt cx="10072122" cy="3343940"/>
            </a:xfrm>
          </p:grpSpPr>
          <p:pic>
            <p:nvPicPr>
              <p:cNvPr id="7" name="Picture 6">
                <a:extLst>
                  <a:ext uri="{FF2B5EF4-FFF2-40B4-BE49-F238E27FC236}">
                    <a16:creationId xmlns:a16="http://schemas.microsoft.com/office/drawing/2014/main" id="{AAB7B7AC-3C7E-2CE5-739C-BDBDA2B386D8}"/>
                  </a:ext>
                </a:extLst>
              </p:cNvPr>
              <p:cNvPicPr>
                <a:picLocks noChangeAspect="1"/>
              </p:cNvPicPr>
              <p:nvPr/>
            </p:nvPicPr>
            <p:blipFill>
              <a:blip r:embed="rId2"/>
              <a:stretch>
                <a:fillRect/>
              </a:stretch>
            </p:blipFill>
            <p:spPr>
              <a:xfrm>
                <a:off x="899758" y="2380636"/>
                <a:ext cx="3311507" cy="2373948"/>
              </a:xfrm>
              <a:prstGeom prst="rect">
                <a:avLst/>
              </a:prstGeom>
            </p:spPr>
          </p:pic>
          <p:pic>
            <p:nvPicPr>
              <p:cNvPr id="9" name="Picture 8">
                <a:extLst>
                  <a:ext uri="{FF2B5EF4-FFF2-40B4-BE49-F238E27FC236}">
                    <a16:creationId xmlns:a16="http://schemas.microsoft.com/office/drawing/2014/main" id="{4411B62C-EAB7-A9C6-390B-CA8E340FBCA7}"/>
                  </a:ext>
                </a:extLst>
              </p:cNvPr>
              <p:cNvPicPr>
                <a:picLocks noChangeAspect="1"/>
              </p:cNvPicPr>
              <p:nvPr/>
            </p:nvPicPr>
            <p:blipFill>
              <a:blip r:embed="rId3"/>
              <a:stretch>
                <a:fillRect/>
              </a:stretch>
            </p:blipFill>
            <p:spPr>
              <a:xfrm>
                <a:off x="4378960" y="2380636"/>
                <a:ext cx="3289300" cy="2353756"/>
              </a:xfrm>
              <a:prstGeom prst="rect">
                <a:avLst/>
              </a:prstGeom>
            </p:spPr>
          </p:pic>
          <p:pic>
            <p:nvPicPr>
              <p:cNvPr id="14" name="Picture 13">
                <a:extLst>
                  <a:ext uri="{FF2B5EF4-FFF2-40B4-BE49-F238E27FC236}">
                    <a16:creationId xmlns:a16="http://schemas.microsoft.com/office/drawing/2014/main" id="{1EC7EF2E-A3FA-3C62-5BCA-587762AC736B}"/>
                  </a:ext>
                </a:extLst>
              </p:cNvPr>
              <p:cNvPicPr>
                <a:picLocks noChangeAspect="1"/>
              </p:cNvPicPr>
              <p:nvPr/>
            </p:nvPicPr>
            <p:blipFill>
              <a:blip r:embed="rId4"/>
              <a:stretch>
                <a:fillRect/>
              </a:stretch>
            </p:blipFill>
            <p:spPr>
              <a:xfrm>
                <a:off x="7668259" y="2380636"/>
                <a:ext cx="3303621" cy="2353756"/>
              </a:xfrm>
              <a:prstGeom prst="rect">
                <a:avLst/>
              </a:prstGeom>
            </p:spPr>
          </p:pic>
          <p:pic>
            <p:nvPicPr>
              <p:cNvPr id="15" name="Picture 14">
                <a:extLst>
                  <a:ext uri="{FF2B5EF4-FFF2-40B4-BE49-F238E27FC236}">
                    <a16:creationId xmlns:a16="http://schemas.microsoft.com/office/drawing/2014/main" id="{6A7F2D90-168D-7383-02D6-B5068B739452}"/>
                  </a:ext>
                </a:extLst>
              </p:cNvPr>
              <p:cNvPicPr>
                <a:picLocks noChangeAspect="1"/>
              </p:cNvPicPr>
              <p:nvPr/>
            </p:nvPicPr>
            <p:blipFill>
              <a:blip r:embed="rId5"/>
              <a:stretch>
                <a:fillRect/>
              </a:stretch>
            </p:blipFill>
            <p:spPr>
              <a:xfrm>
                <a:off x="3013075" y="4745348"/>
                <a:ext cx="6555797" cy="871425"/>
              </a:xfrm>
              <a:prstGeom prst="rect">
                <a:avLst/>
              </a:prstGeom>
            </p:spPr>
          </p:pic>
          <p:sp>
            <p:nvSpPr>
              <p:cNvPr id="16" name="TextBox 15">
                <a:extLst>
                  <a:ext uri="{FF2B5EF4-FFF2-40B4-BE49-F238E27FC236}">
                    <a16:creationId xmlns:a16="http://schemas.microsoft.com/office/drawing/2014/main" id="{4683DCF6-ECF8-290C-20DE-1EE7E7973182}"/>
                  </a:ext>
                </a:extLst>
              </p:cNvPr>
              <p:cNvSpPr txBox="1"/>
              <p:nvPr/>
            </p:nvSpPr>
            <p:spPr>
              <a:xfrm>
                <a:off x="9568872" y="5355244"/>
                <a:ext cx="426720" cy="369332"/>
              </a:xfrm>
              <a:prstGeom prst="rect">
                <a:avLst/>
              </a:prstGeom>
              <a:noFill/>
            </p:spPr>
            <p:txBody>
              <a:bodyPr wrap="square" rtlCol="0">
                <a:spAutoFit/>
              </a:bodyPr>
              <a:lstStyle/>
              <a:p>
                <a:r>
                  <a:rPr lang="en-US" dirty="0"/>
                  <a:t>%</a:t>
                </a:r>
              </a:p>
            </p:txBody>
          </p:sp>
        </p:grpSp>
        <p:sp>
          <p:nvSpPr>
            <p:cNvPr id="5" name="Oval 4">
              <a:extLst>
                <a:ext uri="{FF2B5EF4-FFF2-40B4-BE49-F238E27FC236}">
                  <a16:creationId xmlns:a16="http://schemas.microsoft.com/office/drawing/2014/main" id="{649768A4-6970-805F-37A1-ED4229853E5E}"/>
                </a:ext>
              </a:extLst>
            </p:cNvPr>
            <p:cNvSpPr/>
            <p:nvPr/>
          </p:nvSpPr>
          <p:spPr>
            <a:xfrm>
              <a:off x="3013075" y="5328336"/>
              <a:ext cx="3367405" cy="308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3BDC83B6-2AD6-7CDB-802B-A3D74973805C}"/>
              </a:ext>
            </a:extLst>
          </p:cNvPr>
          <p:cNvSpPr txBox="1"/>
          <p:nvPr/>
        </p:nvSpPr>
        <p:spPr>
          <a:xfrm>
            <a:off x="194981" y="5380672"/>
            <a:ext cx="11997017" cy="1200329"/>
          </a:xfrm>
          <a:prstGeom prst="rect">
            <a:avLst/>
          </a:prstGeom>
          <a:noFill/>
        </p:spPr>
        <p:txBody>
          <a:bodyPr wrap="square" rtlCol="0">
            <a:spAutoFit/>
          </a:bodyPr>
          <a:lstStyle/>
          <a:p>
            <a:r>
              <a:rPr lang="en-US" dirty="0"/>
              <a:t>The contributions spatial variations:</a:t>
            </a:r>
          </a:p>
          <a:p>
            <a:pPr marL="742950" lvl="1" indent="-285750">
              <a:buFont typeface="Arial" panose="020B0604020202020204" pitchFamily="34" charset="0"/>
              <a:buChar char="•"/>
            </a:pPr>
            <a:r>
              <a:rPr lang="en-US" dirty="0"/>
              <a:t>O3_BC1 largest near the boundaries (layers below 750 mb or ~2.5km)</a:t>
            </a:r>
          </a:p>
          <a:p>
            <a:pPr marL="742950" lvl="1" indent="-285750">
              <a:buFont typeface="Arial" panose="020B0604020202020204" pitchFamily="34" charset="0"/>
              <a:buChar char="•"/>
            </a:pPr>
            <a:r>
              <a:rPr lang="en-US" dirty="0"/>
              <a:t>O3_BC2 largest within the domain, especially over elevated terrain (layers between 750-250 mb or ~2.5-10 km) </a:t>
            </a:r>
          </a:p>
          <a:p>
            <a:pPr marL="742950" lvl="1" indent="-285750">
              <a:buFont typeface="Arial" panose="020B0604020202020204" pitchFamily="34" charset="0"/>
              <a:buChar char="•"/>
            </a:pPr>
            <a:r>
              <a:rPr lang="en-US" dirty="0"/>
              <a:t>O3_BC3 largest in the southern portion of the modeling domain (layers above 250 mb or ~10km)</a:t>
            </a:r>
          </a:p>
        </p:txBody>
      </p:sp>
    </p:spTree>
    <p:extLst>
      <p:ext uri="{BB962C8B-B14F-4D97-AF65-F5344CB8AC3E}">
        <p14:creationId xmlns:p14="http://schemas.microsoft.com/office/powerpoint/2010/main" val="22259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TotalTime>
  <Words>3007</Words>
  <Application>Microsoft Office PowerPoint</Application>
  <PresentationFormat>Widescreen</PresentationFormat>
  <Paragraphs>232</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Calibri</vt:lpstr>
      <vt:lpstr>Courier New</vt:lpstr>
      <vt:lpstr>Grotesque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Estimating O3 Aloft Continues to be a Challenge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Keating, Terry</dc:creator>
  <cp:lastModifiedBy>Keating, Terry</cp:lastModifiedBy>
  <cp:revision>3</cp:revision>
  <dcterms:created xsi:type="dcterms:W3CDTF">2025-05-06T17:00:19Z</dcterms:created>
  <dcterms:modified xsi:type="dcterms:W3CDTF">2025-05-07T02:39:49Z</dcterms:modified>
</cp:coreProperties>
</file>